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704" r:id="rId2"/>
    <p:sldId id="703" r:id="rId3"/>
    <p:sldId id="876" r:id="rId4"/>
    <p:sldId id="878" r:id="rId5"/>
    <p:sldId id="795" r:id="rId6"/>
    <p:sldId id="796" r:id="rId7"/>
    <p:sldId id="797" r:id="rId8"/>
    <p:sldId id="966" r:id="rId9"/>
    <p:sldId id="802" r:id="rId10"/>
    <p:sldId id="845" r:id="rId11"/>
    <p:sldId id="383" r:id="rId12"/>
    <p:sldId id="961" r:id="rId13"/>
    <p:sldId id="711" r:id="rId14"/>
    <p:sldId id="919" r:id="rId15"/>
    <p:sldId id="628" r:id="rId16"/>
    <p:sldId id="887" r:id="rId17"/>
    <p:sldId id="890" r:id="rId18"/>
    <p:sldId id="969" r:id="rId19"/>
    <p:sldId id="884" r:id="rId20"/>
    <p:sldId id="925" r:id="rId21"/>
    <p:sldId id="886" r:id="rId22"/>
    <p:sldId id="970" r:id="rId23"/>
    <p:sldId id="927" r:id="rId24"/>
    <p:sldId id="902" r:id="rId25"/>
    <p:sldId id="932" r:id="rId26"/>
    <p:sldId id="935" r:id="rId27"/>
    <p:sldId id="971" r:id="rId28"/>
    <p:sldId id="917" r:id="rId29"/>
    <p:sldId id="936" r:id="rId30"/>
    <p:sldId id="937" r:id="rId31"/>
    <p:sldId id="939" r:id="rId32"/>
    <p:sldId id="938" r:id="rId33"/>
    <p:sldId id="853" r:id="rId34"/>
    <p:sldId id="959" r:id="rId35"/>
    <p:sldId id="941" r:id="rId36"/>
    <p:sldId id="942" r:id="rId37"/>
    <p:sldId id="944" r:id="rId38"/>
    <p:sldId id="964" r:id="rId39"/>
    <p:sldId id="967" r:id="rId40"/>
    <p:sldId id="960" r:id="rId41"/>
    <p:sldId id="945" r:id="rId42"/>
    <p:sldId id="955" r:id="rId43"/>
    <p:sldId id="956" r:id="rId44"/>
    <p:sldId id="957" r:id="rId45"/>
    <p:sldId id="946" r:id="rId46"/>
    <p:sldId id="855" r:id="rId47"/>
    <p:sldId id="948" r:id="rId48"/>
    <p:sldId id="856" r:id="rId49"/>
    <p:sldId id="949" r:id="rId50"/>
    <p:sldId id="950" r:id="rId51"/>
    <p:sldId id="857" r:id="rId52"/>
    <p:sldId id="858" r:id="rId53"/>
    <p:sldId id="859" r:id="rId54"/>
    <p:sldId id="860" r:id="rId55"/>
    <p:sldId id="861" r:id="rId56"/>
    <p:sldId id="862" r:id="rId57"/>
    <p:sldId id="963" r:id="rId58"/>
    <p:sldId id="864" r:id="rId59"/>
    <p:sldId id="865" r:id="rId60"/>
    <p:sldId id="866" r:id="rId61"/>
    <p:sldId id="912" r:id="rId62"/>
    <p:sldId id="958" r:id="rId63"/>
    <p:sldId id="911" r:id="rId64"/>
    <p:sldId id="968" r:id="rId65"/>
    <p:sldId id="871" r:id="rId66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b="1" kern="1200">
        <a:solidFill>
          <a:srgbClr val="535A5D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90248"/>
    <a:srgbClr val="535A5D"/>
    <a:srgbClr val="681E5B"/>
    <a:srgbClr val="666D70"/>
    <a:srgbClr val="501540"/>
    <a:srgbClr val="511540"/>
    <a:srgbClr val="521540"/>
    <a:srgbClr val="5B005C"/>
    <a:srgbClr val="5B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42" autoAdjust="0"/>
    <p:restoredTop sz="77020" autoAdjust="0"/>
  </p:normalViewPr>
  <p:slideViewPr>
    <p:cSldViewPr snapToGrid="0">
      <p:cViewPr varScale="1">
        <p:scale>
          <a:sx n="69" d="100"/>
          <a:sy n="69" d="100"/>
        </p:scale>
        <p:origin x="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55839895013125E-2"/>
          <c:y val="0.20537598425196851"/>
          <c:w val="0.5315159120734908"/>
          <c:h val="0.713732529527559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Invasive candidiasis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A64-4515-A87D-24782C2C8C5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A64-4515-A87D-24782C2C8C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IAC</c:v>
                </c:pt>
                <c:pt idx="1">
                  <c:v>Candidemia</c:v>
                </c:pt>
                <c:pt idx="2">
                  <c:v>OM/SA</c:v>
                </c:pt>
                <c:pt idx="3">
                  <c:v>Pleural/Mediastinal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0.34</c:v>
                </c:pt>
                <c:pt idx="2">
                  <c:v>0.1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9-4A80-93B7-B8FA025CEF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43319389763785"/>
          <c:y val="0.3083654035433071"/>
          <c:w val="0.24575430610236221"/>
          <c:h val="0.37025344488188977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E2C-6D01-4E09-8B0D-5F086EB3313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4AD15CD-6463-4F8E-99E2-C14B5CABBC5A}">
      <dgm:prSet phldrT="[Text]"/>
      <dgm:spPr/>
      <dgm:t>
        <a:bodyPr/>
        <a:lstStyle/>
        <a:p>
          <a:r>
            <a:rPr lang="en-US" dirty="0" err="1" smtClean="0"/>
            <a:t>cBC</a:t>
          </a:r>
          <a:r>
            <a:rPr lang="en-US" dirty="0" smtClean="0"/>
            <a:t>+ </a:t>
          </a:r>
        </a:p>
        <a:p>
          <a:r>
            <a:rPr lang="en-US" i="1" dirty="0" smtClean="0"/>
            <a:t>n=</a:t>
          </a:r>
          <a:r>
            <a:rPr lang="en-US" i="0" dirty="0" smtClean="0"/>
            <a:t>36</a:t>
          </a:r>
          <a:endParaRPr lang="en-US" i="0" dirty="0"/>
        </a:p>
      </dgm:t>
    </dgm:pt>
    <dgm:pt modelId="{B9F23C15-BFE7-4846-85F7-949FB8C20A76}" type="parTrans" cxnId="{5C247351-D3E3-47A3-B589-B5AA3351ABEE}">
      <dgm:prSet/>
      <dgm:spPr/>
      <dgm:t>
        <a:bodyPr/>
        <a:lstStyle/>
        <a:p>
          <a:endParaRPr lang="en-US"/>
        </a:p>
      </dgm:t>
    </dgm:pt>
    <dgm:pt modelId="{B69386D2-1CAE-446F-A94C-7B86A438DB60}" type="sibTrans" cxnId="{5C247351-D3E3-47A3-B589-B5AA3351ABEE}">
      <dgm:prSet/>
      <dgm:spPr/>
      <dgm:t>
        <a:bodyPr/>
        <a:lstStyle/>
        <a:p>
          <a:endParaRPr lang="en-US"/>
        </a:p>
      </dgm:t>
    </dgm:pt>
    <dgm:pt modelId="{B2F1E478-EBE0-483E-AFAA-8879F4609BEE}">
      <dgm:prSet phldrT="[Text]"/>
      <dgm:spPr/>
      <dgm:t>
        <a:bodyPr/>
        <a:lstStyle/>
        <a:p>
          <a:r>
            <a:rPr lang="en-US" dirty="0"/>
            <a:t>T2+, </a:t>
          </a:r>
          <a:r>
            <a:rPr lang="en-US" i="1" dirty="0" smtClean="0"/>
            <a:t>n=</a:t>
          </a:r>
          <a:r>
            <a:rPr lang="en-US" i="0" dirty="0" smtClean="0"/>
            <a:t>32</a:t>
          </a:r>
          <a:endParaRPr lang="en-US" i="0" dirty="0"/>
        </a:p>
        <a:p>
          <a:r>
            <a:rPr lang="en-US" i="0" dirty="0" smtClean="0"/>
            <a:t>(89%)</a:t>
          </a:r>
          <a:endParaRPr lang="en-US" dirty="0"/>
        </a:p>
      </dgm:t>
    </dgm:pt>
    <dgm:pt modelId="{A7E2B534-6AAA-4E73-A7C3-69FB537A09D5}" type="parTrans" cxnId="{C67EC583-28DB-4FBC-AEF8-A8D25D25099C}">
      <dgm:prSet/>
      <dgm:spPr/>
      <dgm:t>
        <a:bodyPr/>
        <a:lstStyle/>
        <a:p>
          <a:endParaRPr lang="en-US"/>
        </a:p>
      </dgm:t>
    </dgm:pt>
    <dgm:pt modelId="{6683ABFF-0360-43FB-9B85-D18BDF7685B2}" type="sibTrans" cxnId="{C67EC583-28DB-4FBC-AEF8-A8D25D25099C}">
      <dgm:prSet/>
      <dgm:spPr/>
      <dgm:t>
        <a:bodyPr/>
        <a:lstStyle/>
        <a:p>
          <a:endParaRPr lang="en-US"/>
        </a:p>
      </dgm:t>
    </dgm:pt>
    <dgm:pt modelId="{77725E72-65F8-42BA-A429-11E9E6EBE216}">
      <dgm:prSet phldrT="[Text]"/>
      <dgm:spPr/>
      <dgm:t>
        <a:bodyPr/>
        <a:lstStyle/>
        <a:p>
          <a:r>
            <a:rPr lang="en-US" dirty="0"/>
            <a:t>T2-, </a:t>
          </a:r>
          <a:r>
            <a:rPr lang="en-US" i="1" dirty="0" smtClean="0"/>
            <a:t>n</a:t>
          </a:r>
          <a:r>
            <a:rPr lang="en-US" i="0" dirty="0" smtClean="0"/>
            <a:t>=4 </a:t>
          </a:r>
        </a:p>
        <a:p>
          <a:r>
            <a:rPr lang="en-US" i="0" dirty="0" smtClean="0"/>
            <a:t>(11%)</a:t>
          </a:r>
          <a:endParaRPr lang="en-US" dirty="0"/>
        </a:p>
      </dgm:t>
    </dgm:pt>
    <dgm:pt modelId="{9C8EC320-A6F6-4FA0-81CA-38CBBF2BB898}" type="parTrans" cxnId="{3EDE0EB4-73E9-4B7D-8479-E8C3B7FE136A}">
      <dgm:prSet/>
      <dgm:spPr/>
      <dgm:t>
        <a:bodyPr/>
        <a:lstStyle/>
        <a:p>
          <a:endParaRPr lang="en-US"/>
        </a:p>
      </dgm:t>
    </dgm:pt>
    <dgm:pt modelId="{C6C39AD3-E4A4-487A-BC12-80AC3771DFC1}" type="sibTrans" cxnId="{3EDE0EB4-73E9-4B7D-8479-E8C3B7FE136A}">
      <dgm:prSet/>
      <dgm:spPr/>
      <dgm:t>
        <a:bodyPr/>
        <a:lstStyle/>
        <a:p>
          <a:endParaRPr lang="en-US"/>
        </a:p>
      </dgm:t>
    </dgm:pt>
    <dgm:pt modelId="{EF9766F4-9D5E-4F65-AAE0-7BA96481B575}" type="pres">
      <dgm:prSet presAssocID="{7DAF4E2C-6D01-4E09-8B0D-5F086EB331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F0D246-85CF-44CE-B6EA-30191841F06E}" type="pres">
      <dgm:prSet presAssocID="{74AD15CD-6463-4F8E-99E2-C14B5CABBC5A}" presName="hierRoot1" presStyleCnt="0">
        <dgm:presLayoutVars>
          <dgm:hierBranch val="init"/>
        </dgm:presLayoutVars>
      </dgm:prSet>
      <dgm:spPr/>
    </dgm:pt>
    <dgm:pt modelId="{340FC5A8-2370-42E0-9B84-E9D0F64E4852}" type="pres">
      <dgm:prSet presAssocID="{74AD15CD-6463-4F8E-99E2-C14B5CABBC5A}" presName="rootComposite1" presStyleCnt="0"/>
      <dgm:spPr/>
    </dgm:pt>
    <dgm:pt modelId="{106B7A34-65FB-4DD6-8911-4E012C8AD9E0}" type="pres">
      <dgm:prSet presAssocID="{74AD15CD-6463-4F8E-99E2-C14B5CABBC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BB4B02-5DBB-4A74-8FC1-802F306525C2}" type="pres">
      <dgm:prSet presAssocID="{74AD15CD-6463-4F8E-99E2-C14B5CABBC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72F1817-98F9-4D02-BF06-A922BAD9D583}" type="pres">
      <dgm:prSet presAssocID="{74AD15CD-6463-4F8E-99E2-C14B5CABBC5A}" presName="hierChild2" presStyleCnt="0"/>
      <dgm:spPr/>
    </dgm:pt>
    <dgm:pt modelId="{153112D0-18FE-41E4-A2EE-7008DAEB32DA}" type="pres">
      <dgm:prSet presAssocID="{A7E2B534-6AAA-4E73-A7C3-69FB537A09D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C700F60-5F79-461F-AF9C-08A1239F103F}" type="pres">
      <dgm:prSet presAssocID="{B2F1E478-EBE0-483E-AFAA-8879F4609BEE}" presName="hierRoot2" presStyleCnt="0">
        <dgm:presLayoutVars>
          <dgm:hierBranch/>
        </dgm:presLayoutVars>
      </dgm:prSet>
      <dgm:spPr/>
    </dgm:pt>
    <dgm:pt modelId="{1EBD48AE-4D59-43FF-B939-41C48E4011E8}" type="pres">
      <dgm:prSet presAssocID="{B2F1E478-EBE0-483E-AFAA-8879F4609BEE}" presName="rootComposite" presStyleCnt="0"/>
      <dgm:spPr/>
    </dgm:pt>
    <dgm:pt modelId="{6673A0CC-3A91-4DDA-A981-DF4F7AD51EE1}" type="pres">
      <dgm:prSet presAssocID="{B2F1E478-EBE0-483E-AFAA-8879F4609BE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5F77-3779-4CCF-AFBF-576164242111}" type="pres">
      <dgm:prSet presAssocID="{B2F1E478-EBE0-483E-AFAA-8879F4609BEE}" presName="rootConnector" presStyleLbl="node2" presStyleIdx="0" presStyleCnt="2"/>
      <dgm:spPr/>
      <dgm:t>
        <a:bodyPr/>
        <a:lstStyle/>
        <a:p>
          <a:endParaRPr lang="en-US"/>
        </a:p>
      </dgm:t>
    </dgm:pt>
    <dgm:pt modelId="{CF15B376-E8F6-4639-BA20-492B6F3808DE}" type="pres">
      <dgm:prSet presAssocID="{B2F1E478-EBE0-483E-AFAA-8879F4609BEE}" presName="hierChild4" presStyleCnt="0"/>
      <dgm:spPr/>
    </dgm:pt>
    <dgm:pt modelId="{FFE005F8-ABE5-458D-887C-90952E9CC758}" type="pres">
      <dgm:prSet presAssocID="{B2F1E478-EBE0-483E-AFAA-8879F4609BEE}" presName="hierChild5" presStyleCnt="0"/>
      <dgm:spPr/>
    </dgm:pt>
    <dgm:pt modelId="{8775FD42-00BD-4E1F-B24F-564C5648F65A}" type="pres">
      <dgm:prSet presAssocID="{9C8EC320-A6F6-4FA0-81CA-38CBBF2BB89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28C0E70-89C1-4BB6-A827-ED3E1E7F3C0D}" type="pres">
      <dgm:prSet presAssocID="{77725E72-65F8-42BA-A429-11E9E6EBE216}" presName="hierRoot2" presStyleCnt="0">
        <dgm:presLayoutVars>
          <dgm:hierBranch/>
        </dgm:presLayoutVars>
      </dgm:prSet>
      <dgm:spPr/>
    </dgm:pt>
    <dgm:pt modelId="{970D49D4-697C-4708-8FAD-385A1DE3BC72}" type="pres">
      <dgm:prSet presAssocID="{77725E72-65F8-42BA-A429-11E9E6EBE216}" presName="rootComposite" presStyleCnt="0"/>
      <dgm:spPr/>
    </dgm:pt>
    <dgm:pt modelId="{892D4374-5A69-40C3-845B-4AD03BC88422}" type="pres">
      <dgm:prSet presAssocID="{77725E72-65F8-42BA-A429-11E9E6EBE21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B4B337-D7C8-4778-ADB8-76A1E77EEBB0}" type="pres">
      <dgm:prSet presAssocID="{77725E72-65F8-42BA-A429-11E9E6EBE216}" presName="rootConnector" presStyleLbl="node2" presStyleIdx="1" presStyleCnt="2"/>
      <dgm:spPr/>
      <dgm:t>
        <a:bodyPr/>
        <a:lstStyle/>
        <a:p>
          <a:endParaRPr lang="en-US"/>
        </a:p>
      </dgm:t>
    </dgm:pt>
    <dgm:pt modelId="{5DC35CC8-C876-4F83-8C44-A7308C098CF3}" type="pres">
      <dgm:prSet presAssocID="{77725E72-65F8-42BA-A429-11E9E6EBE216}" presName="hierChild4" presStyleCnt="0"/>
      <dgm:spPr/>
    </dgm:pt>
    <dgm:pt modelId="{9B9FA924-B383-46D9-B91E-5728D229F33F}" type="pres">
      <dgm:prSet presAssocID="{77725E72-65F8-42BA-A429-11E9E6EBE216}" presName="hierChild5" presStyleCnt="0"/>
      <dgm:spPr/>
    </dgm:pt>
    <dgm:pt modelId="{58392DD9-8E6C-4506-A590-910795FB1E41}" type="pres">
      <dgm:prSet presAssocID="{74AD15CD-6463-4F8E-99E2-C14B5CABBC5A}" presName="hierChild3" presStyleCnt="0"/>
      <dgm:spPr/>
    </dgm:pt>
  </dgm:ptLst>
  <dgm:cxnLst>
    <dgm:cxn modelId="{F0A46BBC-1B82-47FB-A50E-0708E43E8DF4}" type="presOf" srcId="{A7E2B534-6AAA-4E73-A7C3-69FB537A09D5}" destId="{153112D0-18FE-41E4-A2EE-7008DAEB32DA}" srcOrd="0" destOrd="0" presId="urn:microsoft.com/office/officeart/2005/8/layout/orgChart1"/>
    <dgm:cxn modelId="{613383BF-2A27-4273-9318-602926CA3F1C}" type="presOf" srcId="{74AD15CD-6463-4F8E-99E2-C14B5CABBC5A}" destId="{51BB4B02-5DBB-4A74-8FC1-802F306525C2}" srcOrd="1" destOrd="0" presId="urn:microsoft.com/office/officeart/2005/8/layout/orgChart1"/>
    <dgm:cxn modelId="{D18E17D2-DCC1-4794-84F1-049399180721}" type="presOf" srcId="{77725E72-65F8-42BA-A429-11E9E6EBE216}" destId="{892D4374-5A69-40C3-845B-4AD03BC88422}" srcOrd="0" destOrd="0" presId="urn:microsoft.com/office/officeart/2005/8/layout/orgChart1"/>
    <dgm:cxn modelId="{A5804FF3-090D-4F6C-8E52-6CF529B20A87}" type="presOf" srcId="{74AD15CD-6463-4F8E-99E2-C14B5CABBC5A}" destId="{106B7A34-65FB-4DD6-8911-4E012C8AD9E0}" srcOrd="0" destOrd="0" presId="urn:microsoft.com/office/officeart/2005/8/layout/orgChart1"/>
    <dgm:cxn modelId="{300BD5B5-1C91-4609-9D3E-E864AC67E0C9}" type="presOf" srcId="{7DAF4E2C-6D01-4E09-8B0D-5F086EB33138}" destId="{EF9766F4-9D5E-4F65-AAE0-7BA96481B575}" srcOrd="0" destOrd="0" presId="urn:microsoft.com/office/officeart/2005/8/layout/orgChart1"/>
    <dgm:cxn modelId="{1712EB7E-DD98-4CC6-B561-D7447D461114}" type="presOf" srcId="{9C8EC320-A6F6-4FA0-81CA-38CBBF2BB898}" destId="{8775FD42-00BD-4E1F-B24F-564C5648F65A}" srcOrd="0" destOrd="0" presId="urn:microsoft.com/office/officeart/2005/8/layout/orgChart1"/>
    <dgm:cxn modelId="{FD7FB101-F704-4981-8738-0D2CCB4748FA}" type="presOf" srcId="{B2F1E478-EBE0-483E-AFAA-8879F4609BEE}" destId="{DE265F77-3779-4CCF-AFBF-576164242111}" srcOrd="1" destOrd="0" presId="urn:microsoft.com/office/officeart/2005/8/layout/orgChart1"/>
    <dgm:cxn modelId="{3EDE0EB4-73E9-4B7D-8479-E8C3B7FE136A}" srcId="{74AD15CD-6463-4F8E-99E2-C14B5CABBC5A}" destId="{77725E72-65F8-42BA-A429-11E9E6EBE216}" srcOrd="1" destOrd="0" parTransId="{9C8EC320-A6F6-4FA0-81CA-38CBBF2BB898}" sibTransId="{C6C39AD3-E4A4-487A-BC12-80AC3771DFC1}"/>
    <dgm:cxn modelId="{C5EDE52C-69B6-46DA-8233-49983D8C2D01}" type="presOf" srcId="{B2F1E478-EBE0-483E-AFAA-8879F4609BEE}" destId="{6673A0CC-3A91-4DDA-A981-DF4F7AD51EE1}" srcOrd="0" destOrd="0" presId="urn:microsoft.com/office/officeart/2005/8/layout/orgChart1"/>
    <dgm:cxn modelId="{C67EC583-28DB-4FBC-AEF8-A8D25D25099C}" srcId="{74AD15CD-6463-4F8E-99E2-C14B5CABBC5A}" destId="{B2F1E478-EBE0-483E-AFAA-8879F4609BEE}" srcOrd="0" destOrd="0" parTransId="{A7E2B534-6AAA-4E73-A7C3-69FB537A09D5}" sibTransId="{6683ABFF-0360-43FB-9B85-D18BDF7685B2}"/>
    <dgm:cxn modelId="{5C247351-D3E3-47A3-B589-B5AA3351ABEE}" srcId="{7DAF4E2C-6D01-4E09-8B0D-5F086EB33138}" destId="{74AD15CD-6463-4F8E-99E2-C14B5CABBC5A}" srcOrd="0" destOrd="0" parTransId="{B9F23C15-BFE7-4846-85F7-949FB8C20A76}" sibTransId="{B69386D2-1CAE-446F-A94C-7B86A438DB60}"/>
    <dgm:cxn modelId="{8B07ABDC-9064-4ECA-B721-15EA4FA4191E}" type="presOf" srcId="{77725E72-65F8-42BA-A429-11E9E6EBE216}" destId="{C2B4B337-D7C8-4778-ADB8-76A1E77EEBB0}" srcOrd="1" destOrd="0" presId="urn:microsoft.com/office/officeart/2005/8/layout/orgChart1"/>
    <dgm:cxn modelId="{10A10BE0-F2DE-44B9-964E-8CC6D0AB277C}" type="presParOf" srcId="{EF9766F4-9D5E-4F65-AAE0-7BA96481B575}" destId="{57F0D246-85CF-44CE-B6EA-30191841F06E}" srcOrd="0" destOrd="0" presId="urn:microsoft.com/office/officeart/2005/8/layout/orgChart1"/>
    <dgm:cxn modelId="{AC10283D-7AF7-47AE-98DA-1F44390DC9B3}" type="presParOf" srcId="{57F0D246-85CF-44CE-B6EA-30191841F06E}" destId="{340FC5A8-2370-42E0-9B84-E9D0F64E4852}" srcOrd="0" destOrd="0" presId="urn:microsoft.com/office/officeart/2005/8/layout/orgChart1"/>
    <dgm:cxn modelId="{6D441E1C-E5FF-487F-AA4D-C03BFD19642E}" type="presParOf" srcId="{340FC5A8-2370-42E0-9B84-E9D0F64E4852}" destId="{106B7A34-65FB-4DD6-8911-4E012C8AD9E0}" srcOrd="0" destOrd="0" presId="urn:microsoft.com/office/officeart/2005/8/layout/orgChart1"/>
    <dgm:cxn modelId="{02C73532-B585-49A7-9652-BA3F33317767}" type="presParOf" srcId="{340FC5A8-2370-42E0-9B84-E9D0F64E4852}" destId="{51BB4B02-5DBB-4A74-8FC1-802F306525C2}" srcOrd="1" destOrd="0" presId="urn:microsoft.com/office/officeart/2005/8/layout/orgChart1"/>
    <dgm:cxn modelId="{9139AFAE-5BE9-4A06-864F-9E47D1BBC97C}" type="presParOf" srcId="{57F0D246-85CF-44CE-B6EA-30191841F06E}" destId="{072F1817-98F9-4D02-BF06-A922BAD9D583}" srcOrd="1" destOrd="0" presId="urn:microsoft.com/office/officeart/2005/8/layout/orgChart1"/>
    <dgm:cxn modelId="{C22501A7-32C2-46AE-AFCA-21BA09180D96}" type="presParOf" srcId="{072F1817-98F9-4D02-BF06-A922BAD9D583}" destId="{153112D0-18FE-41E4-A2EE-7008DAEB32DA}" srcOrd="0" destOrd="0" presId="urn:microsoft.com/office/officeart/2005/8/layout/orgChart1"/>
    <dgm:cxn modelId="{5D2F7CCD-F647-4941-A947-10D607FB242C}" type="presParOf" srcId="{072F1817-98F9-4D02-BF06-A922BAD9D583}" destId="{9C700F60-5F79-461F-AF9C-08A1239F103F}" srcOrd="1" destOrd="0" presId="urn:microsoft.com/office/officeart/2005/8/layout/orgChart1"/>
    <dgm:cxn modelId="{51B126F4-0571-46B0-8637-2BA6125811E7}" type="presParOf" srcId="{9C700F60-5F79-461F-AF9C-08A1239F103F}" destId="{1EBD48AE-4D59-43FF-B939-41C48E4011E8}" srcOrd="0" destOrd="0" presId="urn:microsoft.com/office/officeart/2005/8/layout/orgChart1"/>
    <dgm:cxn modelId="{47C527DB-02D2-4D87-9FF2-3E5199649241}" type="presParOf" srcId="{1EBD48AE-4D59-43FF-B939-41C48E4011E8}" destId="{6673A0CC-3A91-4DDA-A981-DF4F7AD51EE1}" srcOrd="0" destOrd="0" presId="urn:microsoft.com/office/officeart/2005/8/layout/orgChart1"/>
    <dgm:cxn modelId="{93AEE904-04D4-44CC-9B55-75F53EDE065A}" type="presParOf" srcId="{1EBD48AE-4D59-43FF-B939-41C48E4011E8}" destId="{DE265F77-3779-4CCF-AFBF-576164242111}" srcOrd="1" destOrd="0" presId="urn:microsoft.com/office/officeart/2005/8/layout/orgChart1"/>
    <dgm:cxn modelId="{38363A5B-A55E-46C0-89BF-4901EC1FB84F}" type="presParOf" srcId="{9C700F60-5F79-461F-AF9C-08A1239F103F}" destId="{CF15B376-E8F6-4639-BA20-492B6F3808DE}" srcOrd="1" destOrd="0" presId="urn:microsoft.com/office/officeart/2005/8/layout/orgChart1"/>
    <dgm:cxn modelId="{3D7DEE2B-A365-42A7-90D6-D7A467010099}" type="presParOf" srcId="{9C700F60-5F79-461F-AF9C-08A1239F103F}" destId="{FFE005F8-ABE5-458D-887C-90952E9CC758}" srcOrd="2" destOrd="0" presId="urn:microsoft.com/office/officeart/2005/8/layout/orgChart1"/>
    <dgm:cxn modelId="{6685935C-5115-4CB1-97EC-71D4C399EC4B}" type="presParOf" srcId="{072F1817-98F9-4D02-BF06-A922BAD9D583}" destId="{8775FD42-00BD-4E1F-B24F-564C5648F65A}" srcOrd="2" destOrd="0" presId="urn:microsoft.com/office/officeart/2005/8/layout/orgChart1"/>
    <dgm:cxn modelId="{9184E18E-F8E2-4020-A009-56B7D5EDE22F}" type="presParOf" srcId="{072F1817-98F9-4D02-BF06-A922BAD9D583}" destId="{928C0E70-89C1-4BB6-A827-ED3E1E7F3C0D}" srcOrd="3" destOrd="0" presId="urn:microsoft.com/office/officeart/2005/8/layout/orgChart1"/>
    <dgm:cxn modelId="{94897714-32A3-4AD1-91C8-F3457277050D}" type="presParOf" srcId="{928C0E70-89C1-4BB6-A827-ED3E1E7F3C0D}" destId="{970D49D4-697C-4708-8FAD-385A1DE3BC72}" srcOrd="0" destOrd="0" presId="urn:microsoft.com/office/officeart/2005/8/layout/orgChart1"/>
    <dgm:cxn modelId="{C0BEF481-206A-42D4-92DF-E60C25F44528}" type="presParOf" srcId="{970D49D4-697C-4708-8FAD-385A1DE3BC72}" destId="{892D4374-5A69-40C3-845B-4AD03BC88422}" srcOrd="0" destOrd="0" presId="urn:microsoft.com/office/officeart/2005/8/layout/orgChart1"/>
    <dgm:cxn modelId="{2BD3760E-0D1E-4866-B25A-DA152454909B}" type="presParOf" srcId="{970D49D4-697C-4708-8FAD-385A1DE3BC72}" destId="{C2B4B337-D7C8-4778-ADB8-76A1E77EEBB0}" srcOrd="1" destOrd="0" presId="urn:microsoft.com/office/officeart/2005/8/layout/orgChart1"/>
    <dgm:cxn modelId="{6D49976C-27C0-403F-9B16-6407E3761D31}" type="presParOf" srcId="{928C0E70-89C1-4BB6-A827-ED3E1E7F3C0D}" destId="{5DC35CC8-C876-4F83-8C44-A7308C098CF3}" srcOrd="1" destOrd="0" presId="urn:microsoft.com/office/officeart/2005/8/layout/orgChart1"/>
    <dgm:cxn modelId="{8613FA69-8A38-4C4B-B536-B7CFECA29447}" type="presParOf" srcId="{928C0E70-89C1-4BB6-A827-ED3E1E7F3C0D}" destId="{9B9FA924-B383-46D9-B91E-5728D229F33F}" srcOrd="2" destOrd="0" presId="urn:microsoft.com/office/officeart/2005/8/layout/orgChart1"/>
    <dgm:cxn modelId="{19F2359B-33FF-424B-86A7-E1DEEA807750}" type="presParOf" srcId="{57F0D246-85CF-44CE-B6EA-30191841F06E}" destId="{58392DD9-8E6C-4506-A590-910795FB1E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FD42-00BD-4E1F-B24F-564C5648F65A}">
      <dsp:nvSpPr>
        <dsp:cNvPr id="0" name=""/>
        <dsp:cNvSpPr/>
      </dsp:nvSpPr>
      <dsp:spPr>
        <a:xfrm>
          <a:off x="2908004" y="1563240"/>
          <a:ext cx="1591397" cy="55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92"/>
              </a:lnTo>
              <a:lnTo>
                <a:pt x="1591397" y="276192"/>
              </a:lnTo>
              <a:lnTo>
                <a:pt x="1591397" y="552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112D0-18FE-41E4-A2EE-7008DAEB32DA}">
      <dsp:nvSpPr>
        <dsp:cNvPr id="0" name=""/>
        <dsp:cNvSpPr/>
      </dsp:nvSpPr>
      <dsp:spPr>
        <a:xfrm>
          <a:off x="1316606" y="1563240"/>
          <a:ext cx="1591397" cy="552385"/>
        </a:xfrm>
        <a:custGeom>
          <a:avLst/>
          <a:gdLst/>
          <a:ahLst/>
          <a:cxnLst/>
          <a:rect l="0" t="0" r="0" b="0"/>
          <a:pathLst>
            <a:path>
              <a:moveTo>
                <a:pt x="1591397" y="0"/>
              </a:moveTo>
              <a:lnTo>
                <a:pt x="1591397" y="276192"/>
              </a:lnTo>
              <a:lnTo>
                <a:pt x="0" y="276192"/>
              </a:lnTo>
              <a:lnTo>
                <a:pt x="0" y="552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B7A34-65FB-4DD6-8911-4E012C8AD9E0}">
      <dsp:nvSpPr>
        <dsp:cNvPr id="0" name=""/>
        <dsp:cNvSpPr/>
      </dsp:nvSpPr>
      <dsp:spPr>
        <a:xfrm>
          <a:off x="1592799" y="248035"/>
          <a:ext cx="2630408" cy="1315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cBC</a:t>
          </a:r>
          <a:r>
            <a:rPr lang="en-US" sz="4000" kern="1200" dirty="0" smtClean="0"/>
            <a:t>+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i="1" kern="1200" dirty="0" smtClean="0"/>
            <a:t>n=</a:t>
          </a:r>
          <a:r>
            <a:rPr lang="en-US" sz="4000" i="0" kern="1200" dirty="0" smtClean="0"/>
            <a:t>36</a:t>
          </a:r>
          <a:endParaRPr lang="en-US" sz="4000" i="0" kern="1200" dirty="0"/>
        </a:p>
      </dsp:txBody>
      <dsp:txXfrm>
        <a:off x="1592799" y="248035"/>
        <a:ext cx="2630408" cy="1315204"/>
      </dsp:txXfrm>
    </dsp:sp>
    <dsp:sp modelId="{6673A0CC-3A91-4DDA-A981-DF4F7AD51EE1}">
      <dsp:nvSpPr>
        <dsp:cNvPr id="0" name=""/>
        <dsp:cNvSpPr/>
      </dsp:nvSpPr>
      <dsp:spPr>
        <a:xfrm>
          <a:off x="1402" y="2115625"/>
          <a:ext cx="2630408" cy="1315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T2+, </a:t>
          </a:r>
          <a:r>
            <a:rPr lang="en-US" sz="4000" i="1" kern="1200" dirty="0" smtClean="0"/>
            <a:t>n=</a:t>
          </a:r>
          <a:r>
            <a:rPr lang="en-US" sz="4000" i="0" kern="1200" dirty="0" smtClean="0"/>
            <a:t>32</a:t>
          </a:r>
          <a:endParaRPr lang="en-US" sz="4000" i="0" kern="1200" dirty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i="0" kern="1200" dirty="0" smtClean="0"/>
            <a:t>(89%)</a:t>
          </a:r>
          <a:endParaRPr lang="en-US" sz="4000" kern="1200" dirty="0"/>
        </a:p>
      </dsp:txBody>
      <dsp:txXfrm>
        <a:off x="1402" y="2115625"/>
        <a:ext cx="2630408" cy="1315204"/>
      </dsp:txXfrm>
    </dsp:sp>
    <dsp:sp modelId="{892D4374-5A69-40C3-845B-4AD03BC88422}">
      <dsp:nvSpPr>
        <dsp:cNvPr id="0" name=""/>
        <dsp:cNvSpPr/>
      </dsp:nvSpPr>
      <dsp:spPr>
        <a:xfrm>
          <a:off x="3184196" y="2115625"/>
          <a:ext cx="2630408" cy="1315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T2-, </a:t>
          </a:r>
          <a:r>
            <a:rPr lang="en-US" sz="4000" i="1" kern="1200" dirty="0" smtClean="0"/>
            <a:t>n</a:t>
          </a:r>
          <a:r>
            <a:rPr lang="en-US" sz="4000" i="0" kern="1200" dirty="0" smtClean="0"/>
            <a:t>=4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i="0" kern="1200" dirty="0" smtClean="0"/>
            <a:t>(11%)</a:t>
          </a:r>
          <a:endParaRPr lang="en-US" sz="4000" kern="1200" dirty="0"/>
        </a:p>
      </dsp:txBody>
      <dsp:txXfrm>
        <a:off x="3184196" y="2115625"/>
        <a:ext cx="2630408" cy="1315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0.08571</cdr:x>
      <cdr:y>0.09854</cdr:y>
    </cdr:from>
    <cdr:to>
      <cdr:x>0.23571</cdr:x>
      <cdr:y>0.22231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2514" y="400465"/>
          <a:ext cx="914400" cy="502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atin typeface="+mj-lt"/>
            </a:rPr>
            <a:t>21%</a:t>
          </a:r>
          <a:endParaRPr lang="en-US" sz="2000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9E5A4D2-47FC-4464-8B01-C9ADB6482031}" type="datetime1">
              <a:rPr lang="en-US"/>
              <a:pPr>
                <a:defRPr/>
              </a:pPr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D14A18A-692D-46CA-9D35-E7DF2E100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6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B50E48E-677F-473B-AA0E-11DFC96C6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39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4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8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1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0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0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0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0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0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0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0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7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8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2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0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5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0E48E-677F-473B-AA0E-11DFC96C64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 userDrawn="1"/>
        </p:nvSpPr>
        <p:spPr bwMode="auto">
          <a:xfrm>
            <a:off x="0" y="0"/>
            <a:ext cx="12192000" cy="1219200"/>
          </a:xfrm>
          <a:custGeom>
            <a:avLst/>
            <a:gdLst>
              <a:gd name="T0" fmla="*/ 11520 w 11520"/>
              <a:gd name="T1" fmla="*/ 0 h 1536"/>
              <a:gd name="T2" fmla="*/ 11520 w 11520"/>
              <a:gd name="T3" fmla="*/ 1536 h 1536"/>
              <a:gd name="T4" fmla="*/ 11396 w 11520"/>
              <a:gd name="T5" fmla="*/ 1478 h 1536"/>
              <a:gd name="T6" fmla="*/ 11240 w 11520"/>
              <a:gd name="T7" fmla="*/ 1410 h 1536"/>
              <a:gd name="T8" fmla="*/ 11022 w 11520"/>
              <a:gd name="T9" fmla="*/ 1323 h 1536"/>
              <a:gd name="T10" fmla="*/ 10743 w 11520"/>
              <a:gd name="T11" fmla="*/ 1220 h 1536"/>
              <a:gd name="T12" fmla="*/ 10403 w 11520"/>
              <a:gd name="T13" fmla="*/ 1104 h 1536"/>
              <a:gd name="T14" fmla="*/ 10002 w 11520"/>
              <a:gd name="T15" fmla="*/ 980 h 1536"/>
              <a:gd name="T16" fmla="*/ 9662 w 11520"/>
              <a:gd name="T17" fmla="*/ 886 h 1536"/>
              <a:gd name="T18" fmla="*/ 9416 w 11520"/>
              <a:gd name="T19" fmla="*/ 821 h 1536"/>
              <a:gd name="T20" fmla="*/ 9155 w 11520"/>
              <a:gd name="T21" fmla="*/ 758 h 1536"/>
              <a:gd name="T22" fmla="*/ 8879 w 11520"/>
              <a:gd name="T23" fmla="*/ 695 h 1536"/>
              <a:gd name="T24" fmla="*/ 8586 w 11520"/>
              <a:gd name="T25" fmla="*/ 632 h 1536"/>
              <a:gd name="T26" fmla="*/ 8280 w 11520"/>
              <a:gd name="T27" fmla="*/ 572 h 1536"/>
              <a:gd name="T28" fmla="*/ 7959 w 11520"/>
              <a:gd name="T29" fmla="*/ 515 h 1536"/>
              <a:gd name="T30" fmla="*/ 7623 w 11520"/>
              <a:gd name="T31" fmla="*/ 460 h 1536"/>
              <a:gd name="T32" fmla="*/ 7274 w 11520"/>
              <a:gd name="T33" fmla="*/ 409 h 1536"/>
              <a:gd name="T34" fmla="*/ 6908 w 11520"/>
              <a:gd name="T35" fmla="*/ 361 h 1536"/>
              <a:gd name="T36" fmla="*/ 6527 w 11520"/>
              <a:gd name="T37" fmla="*/ 318 h 1536"/>
              <a:gd name="T38" fmla="*/ 6132 w 11520"/>
              <a:gd name="T39" fmla="*/ 279 h 1536"/>
              <a:gd name="T40" fmla="*/ 5723 w 11520"/>
              <a:gd name="T41" fmla="*/ 244 h 1536"/>
              <a:gd name="T42" fmla="*/ 5298 w 11520"/>
              <a:gd name="T43" fmla="*/ 216 h 1536"/>
              <a:gd name="T44" fmla="*/ 4859 w 11520"/>
              <a:gd name="T45" fmla="*/ 195 h 1536"/>
              <a:gd name="T46" fmla="*/ 4406 w 11520"/>
              <a:gd name="T47" fmla="*/ 180 h 1536"/>
              <a:gd name="T48" fmla="*/ 3938 w 11520"/>
              <a:gd name="T49" fmla="*/ 172 h 1536"/>
              <a:gd name="T50" fmla="*/ 3698 w 11520"/>
              <a:gd name="T51" fmla="*/ 171 h 1536"/>
              <a:gd name="T52" fmla="*/ 3252 w 11520"/>
              <a:gd name="T53" fmla="*/ 174 h 1536"/>
              <a:gd name="T54" fmla="*/ 2835 w 11520"/>
              <a:gd name="T55" fmla="*/ 183 h 1536"/>
              <a:gd name="T56" fmla="*/ 2447 w 11520"/>
              <a:gd name="T57" fmla="*/ 196 h 1536"/>
              <a:gd name="T58" fmla="*/ 2087 w 11520"/>
              <a:gd name="T59" fmla="*/ 214 h 1536"/>
              <a:gd name="T60" fmla="*/ 1755 w 11520"/>
              <a:gd name="T61" fmla="*/ 234 h 1536"/>
              <a:gd name="T62" fmla="*/ 1452 w 11520"/>
              <a:gd name="T63" fmla="*/ 258 h 1536"/>
              <a:gd name="T64" fmla="*/ 1176 w 11520"/>
              <a:gd name="T65" fmla="*/ 282 h 1536"/>
              <a:gd name="T66" fmla="*/ 713 w 11520"/>
              <a:gd name="T67" fmla="*/ 333 h 1536"/>
              <a:gd name="T68" fmla="*/ 365 w 11520"/>
              <a:gd name="T69" fmla="*/ 381 h 1536"/>
              <a:gd name="T70" fmla="*/ 132 w 11520"/>
              <a:gd name="T71" fmla="*/ 418 h 1536"/>
              <a:gd name="T72" fmla="*/ 0 w 11520"/>
              <a:gd name="T73" fmla="*/ 444 h 1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09024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6433" y="4472905"/>
            <a:ext cx="9748303" cy="102189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433" y="3758753"/>
            <a:ext cx="97483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defRPr sz="28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887413"/>
          </a:xfrm>
          <a:prstGeom prst="rect">
            <a:avLst/>
          </a:prstGeom>
          <a:solidFill>
            <a:srgbClr val="090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39" y="1144634"/>
            <a:ext cx="11586024" cy="47980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335" y="1"/>
            <a:ext cx="11588749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9CBA-122E-44E3-A88F-F5E2AE5B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887413"/>
          </a:xfrm>
          <a:prstGeom prst="rect">
            <a:avLst/>
          </a:prstGeom>
          <a:solidFill>
            <a:srgbClr val="090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335" y="1"/>
            <a:ext cx="11588749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C9F4-13BE-421B-B120-84D163F3D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8714-E29D-4B7D-ABDA-4AB262B8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571E-5812-4723-8EC8-46CEA6E9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&amp; Body -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15190"/>
            <a:ext cx="10972801" cy="48109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4" y="6502404"/>
            <a:ext cx="7859340" cy="2190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071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071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071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071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071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60677276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5967" y="6208714"/>
            <a:ext cx="569384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79BC5425-4CC8-4962-B5B7-41DFE8EAC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  <p:sldLayoutId id="2147483659" r:id="rId5"/>
    <p:sldLayoutId id="2147483660" r:id="rId6"/>
  </p:sldLayoutIdLst>
  <p:hf hdr="0" ftr="0" dt="0"/>
  <p:txStyles>
    <p:titleStyle>
      <a:lvl1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2pPr>
      <a:lvl3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3pPr>
      <a:lvl4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4pPr>
      <a:lvl5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72A5E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72A5E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72A5E"/>
          </a:solidFill>
          <a:latin typeface="+mn-lt"/>
          <a:ea typeface="ＭＳ Ｐゴシック" pitchFamily="-109" charset="-128"/>
          <a:cs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2A5E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72A5E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598811" y="3512085"/>
            <a:ext cx="11086087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defRPr/>
            </a:pPr>
            <a:r>
              <a:rPr lang="en-US" sz="2400" dirty="0">
                <a:solidFill>
                  <a:srgbClr val="090248"/>
                </a:solidFill>
              </a:rPr>
              <a:t>Cornelius J. Clancy, M.D.</a:t>
            </a:r>
            <a:endParaRPr lang="en-US" sz="2000" dirty="0">
              <a:solidFill>
                <a:srgbClr val="090248"/>
              </a:solidFill>
            </a:endParaRPr>
          </a:p>
          <a:p>
            <a:pPr eaLnBrk="1" fontAlgn="auto" hangingPunct="1">
              <a:defRPr/>
            </a:pPr>
            <a:r>
              <a:rPr lang="en-US" sz="2000" dirty="0">
                <a:solidFill>
                  <a:srgbClr val="090248"/>
                </a:solidFill>
              </a:rPr>
              <a:t>Director, Mycology Research Unit  	</a:t>
            </a:r>
            <a:r>
              <a:rPr lang="en-US" sz="2000" dirty="0" smtClean="0">
                <a:solidFill>
                  <a:srgbClr val="090248"/>
                </a:solidFill>
              </a:rPr>
              <a:t>		Chief</a:t>
            </a:r>
            <a:r>
              <a:rPr lang="en-US" sz="2000" dirty="0">
                <a:solidFill>
                  <a:srgbClr val="090248"/>
                </a:solidFill>
              </a:rPr>
              <a:t>, Infectious Diseases</a:t>
            </a:r>
          </a:p>
          <a:p>
            <a:pPr eaLnBrk="1" fontAlgn="auto" hangingPunct="1">
              <a:defRPr/>
            </a:pPr>
            <a:r>
              <a:rPr lang="en-US" sz="2000" dirty="0">
                <a:solidFill>
                  <a:srgbClr val="090248"/>
                </a:solidFill>
              </a:rPr>
              <a:t>and XDR Pathogen Laboratory		</a:t>
            </a:r>
            <a:r>
              <a:rPr lang="en-US" sz="2000" dirty="0" smtClean="0">
                <a:solidFill>
                  <a:srgbClr val="090248"/>
                </a:solidFill>
              </a:rPr>
              <a:t>		VA </a:t>
            </a:r>
            <a:r>
              <a:rPr lang="en-US" sz="2000" dirty="0">
                <a:solidFill>
                  <a:srgbClr val="090248"/>
                </a:solidFill>
              </a:rPr>
              <a:t>Pittsburgh Healthcare System</a:t>
            </a:r>
          </a:p>
          <a:p>
            <a:pPr eaLnBrk="1" fontAlgn="auto" hangingPunct="1">
              <a:defRPr/>
            </a:pPr>
            <a:r>
              <a:rPr lang="en-US" sz="2000" dirty="0">
                <a:solidFill>
                  <a:srgbClr val="090248"/>
                </a:solidFill>
              </a:rPr>
              <a:t>University of Pittsburgh</a:t>
            </a:r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237673" y="2606649"/>
            <a:ext cx="9901381" cy="1470025"/>
          </a:xfrm>
        </p:spPr>
        <p:txBody>
          <a:bodyPr/>
          <a:lstStyle/>
          <a:p>
            <a:pPr algn="ctr" eaLnBrk="1" hangingPunct="1"/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> </a:t>
            </a:r>
            <a:r>
              <a:rPr lang="en-US" sz="4000" b="0" dirty="0" smtClean="0"/>
              <a:t>Difficult to diagnose fungal infections: Non-</a:t>
            </a:r>
            <a:r>
              <a:rPr lang="en-US" sz="4000" b="0" dirty="0" err="1" smtClean="0"/>
              <a:t>fungaemic</a:t>
            </a:r>
            <a:r>
              <a:rPr lang="en-US" sz="4000" b="0" dirty="0" smtClean="0"/>
              <a:t> candidiasis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b="0" dirty="0"/>
              <a:t/>
            </a:r>
            <a:br>
              <a:rPr lang="en-US" sz="4000" b="0" dirty="0"/>
            </a:br>
            <a:endParaRPr lang="en-US" altLang="en-US" sz="4000" b="0" dirty="0"/>
          </a:p>
        </p:txBody>
      </p:sp>
      <p:sp>
        <p:nvSpPr>
          <p:cNvPr id="3076" name="TextBox 164"/>
          <p:cNvSpPr txBox="1">
            <a:spLocks noChangeArrowheads="1"/>
          </p:cNvSpPr>
          <p:nvPr/>
        </p:nvSpPr>
        <p:spPr bwMode="auto">
          <a:xfrm>
            <a:off x="3581429" y="5524367"/>
            <a:ext cx="4503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000" b="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Trends in Medical Mycology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Belgrade, Serbia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7 October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2017</a:t>
            </a: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9" y="5706938"/>
            <a:ext cx="1662056" cy="10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clancyn\Pictures\vaphs_weblogo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05" y="5056842"/>
            <a:ext cx="1578803" cy="6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vhapthshare\VHAPTHClancC$\My Documents\My Pictures\Lincolns Promise 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19916" r="8086" b="22310"/>
          <a:stretch/>
        </p:blipFill>
        <p:spPr bwMode="auto">
          <a:xfrm>
            <a:off x="8683365" y="5703789"/>
            <a:ext cx="2221943" cy="10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9" y="5203919"/>
            <a:ext cx="2587510" cy="35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presentation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 of invasive candidiasis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iagnostic tests for invasive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Non-culture diagnostics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T2Candida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use non-culture tests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resolution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Outline </a:t>
            </a:r>
          </a:p>
        </p:txBody>
      </p:sp>
    </p:spTree>
    <p:extLst>
      <p:ext uri="{BB962C8B-B14F-4D97-AF65-F5344CB8AC3E}">
        <p14:creationId xmlns:p14="http://schemas.microsoft.com/office/powerpoint/2010/main" val="2724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Experience and Key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9CBA-122E-44E3-A88F-F5E2AE5BA0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46251" y="203201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</a:rPr>
              <a:t>Spectrum of invasive candidiasis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4898393" y="1542290"/>
            <a:ext cx="3951964" cy="3740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0542" y="1542290"/>
            <a:ext cx="4114135" cy="3740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0" y="2802249"/>
            <a:ext cx="1374179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2" y="2799400"/>
            <a:ext cx="1383469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2" y="2787526"/>
            <a:ext cx="1263293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1252" y="3013711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1.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endParaRPr lang="en-US" sz="2000" b="0" dirty="0">
              <a:solidFill>
                <a:srgbClr val="09024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5399" y="2919935"/>
            <a:ext cx="21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3. DSC without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endParaRPr lang="en-US" sz="2000" b="0" dirty="0">
              <a:solidFill>
                <a:srgbClr val="0902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4720" y="3810624"/>
            <a:ext cx="212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2.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r>
              <a:rPr lang="en-US" sz="2000" b="0" dirty="0">
                <a:solidFill>
                  <a:srgbClr val="090248"/>
                </a:solidFill>
              </a:rPr>
              <a:t> with DSC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3413" y="5580865"/>
            <a:ext cx="631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90248"/>
                </a:solidFill>
              </a:rPr>
              <a:t>~ 1/3 of patients in each group  </a:t>
            </a:r>
            <a:r>
              <a:rPr lang="en-US" sz="1400" b="0" dirty="0">
                <a:solidFill>
                  <a:srgbClr val="090248"/>
                </a:solidFill>
              </a:rPr>
              <a:t>Leroy 2009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86998" y="4805263"/>
            <a:ext cx="2291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0" dirty="0">
                <a:solidFill>
                  <a:srgbClr val="090248"/>
                </a:solidFill>
              </a:rPr>
              <a:t>Clancy and Nguyen </a:t>
            </a:r>
          </a:p>
          <a:p>
            <a:r>
              <a:rPr lang="en-US" altLang="en-US" sz="1600" b="0" i="1" dirty="0" err="1">
                <a:solidFill>
                  <a:srgbClr val="090248"/>
                </a:solidFill>
              </a:rPr>
              <a:t>Clin</a:t>
            </a:r>
            <a:r>
              <a:rPr lang="en-US" altLang="en-US" sz="1600" b="0" i="1" dirty="0">
                <a:solidFill>
                  <a:srgbClr val="090248"/>
                </a:solidFill>
              </a:rPr>
              <a:t> Infect Dis</a:t>
            </a:r>
            <a:r>
              <a:rPr lang="en-US" altLang="en-US" sz="1600" b="0" dirty="0">
                <a:solidFill>
                  <a:srgbClr val="090248"/>
                </a:solidFill>
              </a:rPr>
              <a:t> 2013</a:t>
            </a:r>
            <a:endParaRPr lang="en-US" sz="1600" b="0" dirty="0">
              <a:solidFill>
                <a:srgbClr val="0902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33" y="41281"/>
            <a:ext cx="6833601" cy="300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84153993"/>
              </p:ext>
            </p:extLst>
          </p:nvPr>
        </p:nvGraphicFramePr>
        <p:xfrm>
          <a:off x="2548466" y="3268133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/>
          <p:cNvSpPr/>
          <p:nvPr/>
        </p:nvSpPr>
        <p:spPr>
          <a:xfrm rot="14352209">
            <a:off x="3784600" y="3505199"/>
            <a:ext cx="220134" cy="122766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Experience and Key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9CBA-122E-44E3-A88F-F5E2AE5BA0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46251" y="203201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4000" b="0" dirty="0">
                <a:solidFill>
                  <a:schemeClr val="tx1"/>
                </a:solidFill>
              </a:rPr>
              <a:t>How do blood cultures perform?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4898393" y="1542290"/>
            <a:ext cx="3951964" cy="3740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0542" y="1542290"/>
            <a:ext cx="4114135" cy="3740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0" y="2794942"/>
            <a:ext cx="1374179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75" y="2808335"/>
            <a:ext cx="1383469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2" y="2787526"/>
            <a:ext cx="1263293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1252" y="3013711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1.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endParaRPr lang="en-US" sz="2000" b="0" dirty="0">
              <a:solidFill>
                <a:srgbClr val="09024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5399" y="2919935"/>
            <a:ext cx="21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3. DSC without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endParaRPr lang="en-US" sz="2000" b="0" dirty="0">
              <a:solidFill>
                <a:srgbClr val="0902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4720" y="3810624"/>
            <a:ext cx="212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2.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r>
              <a:rPr lang="en-US" sz="2000" b="0" dirty="0">
                <a:solidFill>
                  <a:srgbClr val="090248"/>
                </a:solidFill>
              </a:rPr>
              <a:t> with DSC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8177" y="3359015"/>
            <a:ext cx="1768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Almost all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851070" y="3580230"/>
            <a:ext cx="199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&lt;20%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01352" y="4518511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~40%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1805" y="5698069"/>
            <a:ext cx="82177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Blood culture sensitivity for IC is ~50%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</a:rPr>
              <a:t>“The Missing 50%”     </a:t>
            </a:r>
            <a:r>
              <a:rPr lang="en-US" sz="1600" b="0" dirty="0">
                <a:solidFill>
                  <a:schemeClr val="tx1"/>
                </a:solidFill>
              </a:rPr>
              <a:t>Clancy and Nguyen, </a:t>
            </a:r>
            <a:r>
              <a:rPr lang="en-US" sz="1600" b="0" i="1" dirty="0" err="1">
                <a:solidFill>
                  <a:schemeClr val="tx1"/>
                </a:solidFill>
              </a:rPr>
              <a:t>Clin</a:t>
            </a:r>
            <a:r>
              <a:rPr lang="en-US" sz="1600" b="0" i="1" dirty="0">
                <a:solidFill>
                  <a:schemeClr val="tx1"/>
                </a:solidFill>
              </a:rPr>
              <a:t> Infect Dis </a:t>
            </a:r>
            <a:r>
              <a:rPr lang="en-US" sz="1600" b="0" dirty="0">
                <a:solidFill>
                  <a:schemeClr val="tx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1161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Experience and Key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9CBA-122E-44E3-A88F-F5E2AE5BA0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46251" y="203201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4000" b="0" dirty="0">
                <a:solidFill>
                  <a:schemeClr val="tx1"/>
                </a:solidFill>
              </a:rPr>
              <a:t>How do blood cultures perform?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4898393" y="1542290"/>
            <a:ext cx="3951964" cy="374053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0542" y="1542290"/>
            <a:ext cx="4114135" cy="3740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0" y="2794942"/>
            <a:ext cx="1374179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75" y="2808335"/>
            <a:ext cx="1383469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2" y="2787526"/>
            <a:ext cx="1263293" cy="9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1252" y="3013711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1.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endParaRPr lang="en-US" sz="2000" b="0" dirty="0">
              <a:solidFill>
                <a:srgbClr val="09024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5399" y="2919935"/>
            <a:ext cx="21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3. DSC without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endParaRPr lang="en-US" sz="2000" b="0" dirty="0">
              <a:solidFill>
                <a:srgbClr val="0902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4720" y="3810624"/>
            <a:ext cx="212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90248"/>
                </a:solidFill>
              </a:rPr>
              <a:t>2. </a:t>
            </a:r>
            <a:r>
              <a:rPr lang="en-US" sz="2000" b="0" dirty="0" err="1">
                <a:solidFill>
                  <a:srgbClr val="090248"/>
                </a:solidFill>
              </a:rPr>
              <a:t>Candidemia</a:t>
            </a:r>
            <a:r>
              <a:rPr lang="en-US" sz="2000" b="0" dirty="0">
                <a:solidFill>
                  <a:srgbClr val="090248"/>
                </a:solidFill>
              </a:rPr>
              <a:t> with DSC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8177" y="3359015"/>
            <a:ext cx="1768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Almost all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851070" y="3580230"/>
            <a:ext cx="199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&lt;20%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01352" y="4518511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~40%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1805" y="5698069"/>
            <a:ext cx="82177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Blood culture sensitivity for IC is ~50%</a:t>
            </a:r>
          </a:p>
          <a:p>
            <a:pPr lvl="1"/>
            <a:r>
              <a:rPr lang="en-US" sz="2400" b="0" dirty="0">
                <a:solidFill>
                  <a:schemeClr val="tx1"/>
                </a:solidFill>
              </a:rPr>
              <a:t>“The Missing 50%”     </a:t>
            </a:r>
            <a:r>
              <a:rPr lang="en-US" sz="1600" b="0" dirty="0">
                <a:solidFill>
                  <a:schemeClr val="tx1"/>
                </a:solidFill>
              </a:rPr>
              <a:t>Clancy and Nguyen, </a:t>
            </a:r>
            <a:r>
              <a:rPr lang="en-US" sz="1600" b="0" i="1" dirty="0" err="1">
                <a:solidFill>
                  <a:schemeClr val="tx1"/>
                </a:solidFill>
              </a:rPr>
              <a:t>Clin</a:t>
            </a:r>
            <a:r>
              <a:rPr lang="en-US" sz="1600" b="0" i="1" dirty="0">
                <a:solidFill>
                  <a:schemeClr val="tx1"/>
                </a:solidFill>
              </a:rPr>
              <a:t> Infect Dis </a:t>
            </a:r>
            <a:r>
              <a:rPr lang="en-US" sz="1600" b="0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10" name="Right Arrow 9"/>
          <p:cNvSpPr/>
          <p:nvPr/>
        </p:nvSpPr>
        <p:spPr>
          <a:xfrm rot="9318620">
            <a:off x="7829426" y="1837644"/>
            <a:ext cx="1503129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32001" y="1367945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99013" y="1426399"/>
            <a:ext cx="8229600" cy="479805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Biopsy culture sensitivity: 42%  </a:t>
            </a:r>
            <a:r>
              <a:rPr lang="en-US" altLang="en-US" sz="1600" dirty="0" err="1"/>
              <a:t>Thaler</a:t>
            </a:r>
            <a:r>
              <a:rPr lang="en-US" altLang="en-US" sz="1600" dirty="0"/>
              <a:t> Annals 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 Med </a:t>
            </a:r>
            <a:r>
              <a:rPr lang="en-US" altLang="en-US" sz="1600" dirty="0" smtClean="0"/>
              <a:t>1988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endParaRPr lang="en-US" altLang="en-US" dirty="0" smtClean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endParaRPr lang="en-US" altLang="en-US" dirty="0" smtClean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endParaRPr lang="en-US" altLang="en-US" dirty="0" smtClean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endParaRPr lang="en-US" altLang="en-US" dirty="0" smtClean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Invasive procedures are often </a:t>
            </a:r>
            <a:r>
              <a:rPr lang="en-US" altLang="en-US" sz="2800" dirty="0" smtClean="0"/>
              <a:t>contra-indicated or delayed</a:t>
            </a:r>
            <a:endParaRPr lang="en-US" altLang="en-US" sz="2800" dirty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5133" y="402591"/>
            <a:ext cx="10837334" cy="86239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>
                <a:solidFill>
                  <a:schemeClr val="tx1"/>
                </a:solidFill>
              </a:rPr>
              <a:t>How about cultures of other sterile sites?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76" y="2344648"/>
            <a:ext cx="3659749" cy="27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85976" y="4550430"/>
            <a:ext cx="4583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0" dirty="0">
                <a:solidFill>
                  <a:srgbClr val="090248"/>
                </a:solidFill>
              </a:rPr>
              <a:t>Cheng JID </a:t>
            </a:r>
            <a:r>
              <a:rPr lang="en-US" altLang="en-US" sz="1600" b="0" dirty="0" smtClean="0">
                <a:solidFill>
                  <a:srgbClr val="090248"/>
                </a:solidFill>
              </a:rPr>
              <a:t>2013</a:t>
            </a:r>
          </a:p>
          <a:p>
            <a:r>
              <a:rPr lang="en-US" altLang="en-US" sz="1600" b="0" dirty="0" smtClean="0">
                <a:solidFill>
                  <a:srgbClr val="090248"/>
                </a:solidFill>
              </a:rPr>
              <a:t>Cheng </a:t>
            </a:r>
            <a:r>
              <a:rPr lang="en-US" altLang="en-US" sz="1600" b="0" dirty="0">
                <a:solidFill>
                  <a:srgbClr val="090248"/>
                </a:solidFill>
              </a:rPr>
              <a:t>Infect </a:t>
            </a:r>
            <a:r>
              <a:rPr lang="en-US" altLang="en-US" sz="1600" b="0" dirty="0" err="1">
                <a:solidFill>
                  <a:srgbClr val="090248"/>
                </a:solidFill>
              </a:rPr>
              <a:t>Immun</a:t>
            </a:r>
            <a:r>
              <a:rPr lang="en-US" altLang="en-US" sz="1600" b="0" dirty="0">
                <a:solidFill>
                  <a:srgbClr val="090248"/>
                </a:solidFill>
              </a:rPr>
              <a:t> 2014</a:t>
            </a:r>
            <a:endParaRPr lang="en-US" sz="1600" b="0" dirty="0">
              <a:solidFill>
                <a:srgbClr val="0902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62986" y="1160721"/>
            <a:ext cx="9324754" cy="479805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albicans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germ tube antibody (CATGA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Preliminary sensitivity/specificity: 84%/95%                       </a:t>
            </a:r>
            <a:r>
              <a:rPr lang="en-US" altLang="en-US" sz="1200" dirty="0" err="1" smtClean="0"/>
              <a:t>Moragues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Enferm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Infecc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Microbiol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Clin</a:t>
            </a:r>
            <a:r>
              <a:rPr lang="en-US" altLang="en-US" sz="1200" dirty="0" smtClean="0"/>
              <a:t> 2004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Most recent study of </a:t>
            </a:r>
            <a:r>
              <a:rPr lang="en-US" altLang="en-US" sz="2400" dirty="0" err="1" smtClean="0"/>
              <a:t>candidemia</a:t>
            </a:r>
            <a:r>
              <a:rPr lang="en-US" altLang="en-US" sz="2400" dirty="0" smtClean="0"/>
              <a:t>: 76%-86%/76%-80% </a:t>
            </a:r>
            <a:r>
              <a:rPr lang="en-US" altLang="en-US" sz="1200" dirty="0" smtClean="0"/>
              <a:t>Parra </a:t>
            </a:r>
            <a:r>
              <a:rPr lang="en-US" altLang="en-US" sz="1200" dirty="0"/>
              <a:t>Sanchez </a:t>
            </a:r>
            <a:r>
              <a:rPr lang="en-US" altLang="en-US" sz="1200" dirty="0" err="1"/>
              <a:t>Mycopathologica</a:t>
            </a:r>
            <a:r>
              <a:rPr lang="en-US" altLang="en-US" sz="1200" dirty="0"/>
              <a:t> 2017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Mannan-Antimannan</a:t>
            </a:r>
            <a:endParaRPr lang="en-US" sz="28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400" dirty="0"/>
              <a:t>M</a:t>
            </a:r>
            <a:r>
              <a:rPr lang="en-US" sz="2400" dirty="0" smtClean="0"/>
              <a:t>eta-analysis </a:t>
            </a:r>
            <a:r>
              <a:rPr lang="en-US" sz="2400" dirty="0"/>
              <a:t>of 14 studies </a:t>
            </a:r>
            <a:r>
              <a:rPr lang="en-US" sz="1200" dirty="0" err="1"/>
              <a:t>Mikulska</a:t>
            </a:r>
            <a:r>
              <a:rPr lang="en-US" sz="1200" dirty="0"/>
              <a:t> 2010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lvl="1" eaLnBrk="1" hangingPunct="1">
              <a:spcBef>
                <a:spcPct val="0"/>
              </a:spcBef>
            </a:pPr>
            <a:endParaRPr lang="en-US" sz="2400" dirty="0"/>
          </a:p>
          <a:p>
            <a:pPr lvl="1" eaLnBrk="1" hangingPunct="1">
              <a:spcBef>
                <a:spcPct val="0"/>
              </a:spcBef>
            </a:pPr>
            <a:endParaRPr lang="en-US" sz="2400" dirty="0" smtClean="0"/>
          </a:p>
          <a:p>
            <a:pPr lvl="1" eaLnBrk="1" hangingPunct="1">
              <a:spcBef>
                <a:spcPct val="0"/>
              </a:spcBef>
            </a:pPr>
            <a:endParaRPr lang="en-US" sz="2400" dirty="0"/>
          </a:p>
          <a:p>
            <a:pPr lvl="1" eaLnBrk="1" hangingPunct="1">
              <a:spcBef>
                <a:spcPct val="0"/>
              </a:spcBef>
            </a:pPr>
            <a:endParaRPr lang="en-US" sz="24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Best performance for </a:t>
            </a:r>
            <a:r>
              <a:rPr lang="en-US" sz="2400" i="1" dirty="0"/>
              <a:t>C. </a:t>
            </a:r>
            <a:r>
              <a:rPr lang="en-US" sz="2400" i="1" dirty="0" err="1"/>
              <a:t>albicans</a:t>
            </a:r>
            <a:r>
              <a:rPr lang="en-US" sz="2400" dirty="0"/>
              <a:t>, </a:t>
            </a:r>
            <a:r>
              <a:rPr lang="en-US" sz="2400" i="1" dirty="0"/>
              <a:t>C. </a:t>
            </a:r>
            <a:r>
              <a:rPr lang="en-US" sz="2400" i="1" dirty="0" err="1"/>
              <a:t>glabrata</a:t>
            </a:r>
            <a:r>
              <a:rPr lang="en-US" sz="2400" dirty="0"/>
              <a:t>, </a:t>
            </a:r>
            <a:r>
              <a:rPr lang="en-US" sz="2400" i="1" dirty="0"/>
              <a:t>C. </a:t>
            </a:r>
            <a:r>
              <a:rPr lang="en-US" sz="2400" i="1" dirty="0" err="1"/>
              <a:t>tropicalis</a:t>
            </a:r>
            <a:r>
              <a:rPr lang="en-US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lvl="1"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779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Non-culture diagnostics</a:t>
            </a:r>
            <a:endParaRPr lang="en-US" altLang="en-US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15" y="4064971"/>
            <a:ext cx="6139204" cy="1609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3115" y="5233439"/>
            <a:ext cx="6096000" cy="359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37459" y="274638"/>
            <a:ext cx="7416141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/>
              <a:t>as</a:t>
            </a:r>
            <a:r>
              <a:rPr lang="el-GR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-1,3-D-glucan </a:t>
            </a:r>
            <a:endParaRPr lang="en-US" sz="4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71312" y="1215888"/>
            <a:ext cx="7845012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 across studies: 57%-97%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Specificity across studies: 56%-93%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Meta-analyses: ~ 80%/80% 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Karageorgopoulos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2011;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Onishi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2012; He 2014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True positives are not specific for Candida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 limitation is false positives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797 serum samples from 73 lung transplant recipients 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Alexander 2010</a:t>
            </a:r>
          </a:p>
          <a:p>
            <a:pPr lvl="2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patient/Per sample performance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		64%/71%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Specificity		9%/59%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PPV		14%/9%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NPV		50%/97%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3"/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37459" y="274638"/>
            <a:ext cx="7416141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/>
              <a:t>as</a:t>
            </a:r>
            <a:r>
              <a:rPr lang="el-GR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-1,3-D-glucan </a:t>
            </a:r>
            <a:endParaRPr lang="en-US" sz="4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71312" y="1215888"/>
            <a:ext cx="7845012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 across studies: 57%-97%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Specificity across studies: 56%-93%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Meta-analyses: ~ 80%/80% 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Karageorgopoulos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2011;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Onishi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2012; He 2014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True positives are not specific for Candida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 limitation is false positives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797 serum samples from 73 lung transplant recipients 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Alexander 2010</a:t>
            </a:r>
          </a:p>
          <a:p>
            <a:pPr lvl="2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patient/Per sample performance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		64%/71%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Specificity		9%/59%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PPV		14%/9%</a:t>
            </a:r>
          </a:p>
          <a:p>
            <a:pPr lvl="3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NPV		50%/97%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3"/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023" y="5209475"/>
            <a:ext cx="3859480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68150"/>
            <a:ext cx="8645525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0" dirty="0">
                <a:solidFill>
                  <a:schemeClr val="tx1"/>
                </a:solidFill>
              </a:rPr>
              <a:t>Candida PCR</a:t>
            </a:r>
            <a:r>
              <a:rPr 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/>
              <a:t>or outcomes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99459" y="1037756"/>
            <a:ext cx="10026503" cy="44248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Numerous publications totaling &gt;5000 patients (blood </a:t>
            </a: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fractions testing</a:t>
            </a:r>
            <a:r>
              <a:rPr lang="en-US" sz="3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standardization, clinical validation, demonstrated clinical benefits and multi-center studies</a:t>
            </a:r>
          </a:p>
          <a:p>
            <a:pPr lvl="2"/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Nucleic acid detection platform, blood fraction, extraction methods, targets, post-PCR analysis</a:t>
            </a:r>
          </a:p>
          <a:p>
            <a:pPr lvl="1"/>
            <a:r>
              <a:rPr 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Highly </a:t>
            </a:r>
            <a:r>
              <a:rPr lang="en-US" sz="2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heterogenous</a:t>
            </a:r>
            <a:r>
              <a:rPr 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study designs, case definitions, types of disease, controls, inclusion of colonization, timing of samples</a:t>
            </a:r>
          </a:p>
          <a:p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66274" y="1343261"/>
            <a:ext cx="10627893" cy="479805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Site PI, T2 </a:t>
            </a:r>
            <a:r>
              <a:rPr lang="en-US" altLang="en-US" sz="3200" dirty="0" err="1"/>
              <a:t>Biosystems</a:t>
            </a:r>
            <a:r>
              <a:rPr lang="en-US" altLang="en-US" sz="3200" dirty="0"/>
              <a:t> clinical </a:t>
            </a:r>
            <a:r>
              <a:rPr lang="en-US" altLang="en-US" sz="3200" dirty="0" smtClean="0"/>
              <a:t>trials</a:t>
            </a:r>
          </a:p>
          <a:p>
            <a:pPr lvl="1" eaLnBrk="1" hangingPunct="1"/>
            <a:r>
              <a:rPr lang="en-US" altLang="en-US" sz="2800" dirty="0" smtClean="0"/>
              <a:t>DIRECT2, DIRECT1</a:t>
            </a:r>
            <a:endParaRPr lang="en-US" altLang="en-US" sz="2800" dirty="0"/>
          </a:p>
          <a:p>
            <a:pPr eaLnBrk="1" hangingPunct="1"/>
            <a:r>
              <a:rPr lang="en-US" altLang="en-US" sz="3200" dirty="0"/>
              <a:t>Laboratory funding from NIH and VA </a:t>
            </a:r>
            <a:r>
              <a:rPr lang="en-US" altLang="en-US" sz="3200" dirty="0" smtClean="0"/>
              <a:t>grants</a:t>
            </a:r>
          </a:p>
          <a:p>
            <a:pPr eaLnBrk="1" hangingPunct="1"/>
            <a:r>
              <a:rPr lang="en-US" altLang="en-US" sz="3200" dirty="0" smtClean="0"/>
              <a:t>UPMC funds the XDR Pathogen Lab</a:t>
            </a:r>
            <a:endParaRPr lang="en-US" altLang="en-US" sz="3200" dirty="0"/>
          </a:p>
          <a:p>
            <a:pPr eaLnBrk="1" hangingPunct="1"/>
            <a:r>
              <a:rPr lang="en-US" altLang="en-US" sz="3200" dirty="0"/>
              <a:t>Pfizer, MSD, </a:t>
            </a:r>
            <a:r>
              <a:rPr lang="en-US" altLang="en-US" sz="3200" dirty="0" err="1"/>
              <a:t>Astellas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Cidara</a:t>
            </a:r>
            <a:r>
              <a:rPr lang="en-US" altLang="en-US" sz="3200" dirty="0"/>
              <a:t>, CSL-Behring support for investigator-initiated research projects</a:t>
            </a:r>
          </a:p>
          <a:p>
            <a:pPr eaLnBrk="1" hangingPunct="1"/>
            <a:r>
              <a:rPr lang="en-US" altLang="en-US" sz="3200" dirty="0"/>
              <a:t>MSD, </a:t>
            </a:r>
            <a:r>
              <a:rPr lang="en-US" altLang="en-US" sz="3200" dirty="0" err="1"/>
              <a:t>Astellas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Cidara</a:t>
            </a:r>
            <a:r>
              <a:rPr lang="en-US" altLang="en-US" sz="3200" dirty="0"/>
              <a:t>, </a:t>
            </a:r>
            <a:r>
              <a:rPr lang="en-US" altLang="en-US" sz="3200" dirty="0" err="1" smtClean="0"/>
              <a:t>Scynexis</a:t>
            </a:r>
            <a:r>
              <a:rPr lang="en-US" altLang="en-US" sz="3200" dirty="0" smtClean="0"/>
              <a:t>, Medicines Company, </a:t>
            </a:r>
            <a:r>
              <a:rPr lang="en-US" altLang="en-US" sz="3200" dirty="0" err="1" smtClean="0"/>
              <a:t>Sinoygi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advisory boards</a:t>
            </a:r>
          </a:p>
          <a:p>
            <a:pPr eaLnBrk="1" hangingPunct="1"/>
            <a:r>
              <a:rPr lang="en-US" altLang="en-US" sz="3200" dirty="0"/>
              <a:t>No financial holdings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940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Disclosures and conflicts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643938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0" dirty="0">
                <a:solidFill>
                  <a:schemeClr val="tx1"/>
                </a:solidFill>
              </a:rPr>
              <a:t>PCR clinical studies</a:t>
            </a:r>
            <a:r>
              <a:rPr 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/>
              <a:t>or outcomes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71312" y="1394019"/>
            <a:ext cx="7845012" cy="44248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eta-analysis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Avni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</a:t>
            </a:r>
          </a:p>
          <a:p>
            <a:pPr lvl="1"/>
            <a:r>
              <a:rPr 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Suspected IC</a:t>
            </a:r>
          </a:p>
          <a:p>
            <a:pPr lvl="2"/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Pooled sensitivity/specificity: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%/92%</a:t>
            </a:r>
          </a:p>
          <a:p>
            <a:pPr lvl="1"/>
            <a:r>
              <a:rPr 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Probable IC</a:t>
            </a:r>
          </a:p>
          <a:p>
            <a:pPr lvl="2"/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 85% </a:t>
            </a:r>
            <a:r>
              <a:rPr lang="en-US" sz="24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38% for blood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01" y="4050541"/>
            <a:ext cx="4635335" cy="260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associated </a:t>
            </a:r>
            <a:r>
              <a:rPr lang="en-US" sz="4000" b="0" dirty="0"/>
              <a:t>with poor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9" y="161250"/>
            <a:ext cx="768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>
                <a:solidFill>
                  <a:schemeClr val="tx1"/>
                </a:solidFill>
              </a:rPr>
              <a:t>T2Candida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19200" y="3158226"/>
            <a:ext cx="9921391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DIRECT1 Trial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Whole blood assay in self-contained </a:t>
            </a:r>
            <a:r>
              <a:rPr lang="en-US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</a:t>
            </a:r>
          </a:p>
          <a:p>
            <a:pPr lvl="1"/>
            <a:r>
              <a:rPr lang="en-US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 5 Candida species</a:t>
            </a:r>
          </a:p>
          <a:p>
            <a:pPr lvl="2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Ca/Ct, Cg/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FDA </a:t>
            </a:r>
            <a:r>
              <a:rPr lang="en-US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cleared for diagnosing </a:t>
            </a:r>
            <a:r>
              <a:rPr lang="en-US" sz="2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candidemia</a:t>
            </a:r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Mylonakis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sz="14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Infect Dis 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lvl="2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1500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in whom blood cultures were collected</a:t>
            </a:r>
          </a:p>
          <a:p>
            <a:pPr lvl="2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spiked blood samples</a:t>
            </a:r>
          </a:p>
          <a:p>
            <a:pPr lvl="2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Sensitivity/Specificity: 91%/98% </a:t>
            </a:r>
          </a:p>
          <a:p>
            <a:pPr lvl="1"/>
            <a:r>
              <a:rPr lang="en-US" sz="2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Limited data on clinical samples from patients with </a:t>
            </a:r>
            <a:r>
              <a:rPr lang="en-US" sz="22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candidemia</a:t>
            </a:r>
            <a:endParaRPr lang="en-US" sz="2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9" y="1039614"/>
            <a:ext cx="3258691" cy="21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5" y="869135"/>
            <a:ext cx="5596726" cy="211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associated </a:t>
            </a:r>
            <a:r>
              <a:rPr lang="en-US" sz="4000" b="0" dirty="0"/>
              <a:t>with poor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9" y="161250"/>
            <a:ext cx="768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>
                <a:solidFill>
                  <a:schemeClr val="tx1"/>
                </a:solidFill>
              </a:rPr>
              <a:t>T2Candida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19200" y="3158226"/>
            <a:ext cx="9921391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DIRECT1 Trial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Whole blood assay in self-contained </a:t>
            </a:r>
            <a:r>
              <a:rPr lang="en-US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</a:t>
            </a:r>
          </a:p>
          <a:p>
            <a:pPr lvl="1"/>
            <a:r>
              <a:rPr lang="en-US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 5 Candida species</a:t>
            </a:r>
          </a:p>
          <a:p>
            <a:pPr lvl="2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Ca/Ct, Cg/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FDA </a:t>
            </a:r>
            <a:r>
              <a:rPr lang="en-US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cleared for diagnosing </a:t>
            </a:r>
            <a:r>
              <a:rPr lang="en-US" sz="22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candidemia</a:t>
            </a:r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Mylonakis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sz="14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Infect Dis 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lvl="2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1500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in whom blood cultures were collected</a:t>
            </a:r>
          </a:p>
          <a:p>
            <a:pPr lvl="2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spiked blood samples</a:t>
            </a:r>
          </a:p>
          <a:p>
            <a:pPr lvl="2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Sensitivity/Specificity: 91%/98% </a:t>
            </a:r>
          </a:p>
          <a:p>
            <a:pPr lvl="1"/>
            <a:r>
              <a:rPr lang="en-US" sz="2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 data on clinical samples from patients with </a:t>
            </a:r>
            <a:r>
              <a:rPr lang="en-US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candidemia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9" y="1039614"/>
            <a:ext cx="3258691" cy="21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5" y="869135"/>
            <a:ext cx="5596726" cy="211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2716" y="5879805"/>
            <a:ext cx="4189228" cy="414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53415" y="1315190"/>
            <a:ext cx="9779267" cy="481097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bjective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Determine the </a:t>
            </a:r>
            <a:r>
              <a:rPr lang="en-US" dirty="0" smtClean="0">
                <a:solidFill>
                  <a:schemeClr val="tx1"/>
                </a:solidFill>
              </a:rPr>
              <a:t>clinical sensitivity </a:t>
            </a:r>
            <a:r>
              <a:rPr lang="en-US" dirty="0">
                <a:solidFill>
                  <a:schemeClr val="tx1"/>
                </a:solidFill>
              </a:rPr>
              <a:t>of T2Candida among patients with </a:t>
            </a:r>
            <a:r>
              <a:rPr lang="en-US" dirty="0" smtClean="0">
                <a:solidFill>
                  <a:schemeClr val="tx1"/>
                </a:solidFill>
              </a:rPr>
              <a:t>active </a:t>
            </a:r>
            <a:r>
              <a:rPr lang="en-US" dirty="0" err="1" smtClean="0">
                <a:solidFill>
                  <a:schemeClr val="tx1"/>
                </a:solidFill>
              </a:rPr>
              <a:t>candidemia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Determine the performance of T2Candida with recent positive blood cultures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14 centers in U.S.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N=152 proven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andidemic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patients due to Big 5 species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Identified by positive </a:t>
            </a:r>
            <a:r>
              <a:rPr lang="en-US" i="1" dirty="0" smtClean="0">
                <a:solidFill>
                  <a:schemeClr val="tx1"/>
                </a:solidFill>
              </a:rPr>
              <a:t>diagnostic </a:t>
            </a:r>
            <a:r>
              <a:rPr lang="en-US" dirty="0" smtClean="0">
                <a:solidFill>
                  <a:schemeClr val="tx1"/>
                </a:solidFill>
              </a:rPr>
              <a:t>blood culture (</a:t>
            </a:r>
            <a:r>
              <a:rPr lang="en-US" dirty="0" err="1" smtClean="0">
                <a:solidFill>
                  <a:schemeClr val="tx1"/>
                </a:solidFill>
              </a:rPr>
              <a:t>dBC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Follow-up samples collected concurrently for T2Candida/</a:t>
            </a:r>
            <a:r>
              <a:rPr lang="en-US" i="1" dirty="0" smtClean="0">
                <a:solidFill>
                  <a:schemeClr val="tx1"/>
                </a:solidFill>
              </a:rPr>
              <a:t>companion </a:t>
            </a:r>
            <a:r>
              <a:rPr lang="en-US" dirty="0" smtClean="0">
                <a:solidFill>
                  <a:schemeClr val="tx1"/>
                </a:solidFill>
              </a:rPr>
              <a:t>blood culture (</a:t>
            </a:r>
            <a:r>
              <a:rPr lang="en-US" dirty="0" err="1" smtClean="0">
                <a:solidFill>
                  <a:schemeClr val="tx1"/>
                </a:solidFill>
              </a:rPr>
              <a:t>cBC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r>
              <a:rPr lang="en-US" dirty="0" smtClean="0"/>
              <a:t>DIRECT2 Study Summary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133" y="292520"/>
            <a:ext cx="10837334" cy="86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solidFill>
                  <a:schemeClr val="tx1"/>
                </a:solidFill>
              </a:rPr>
              <a:t>DIRECT2 Trial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8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T2Candida clinical sensitivity: 89%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r>
              <a:rPr lang="en-US" dirty="0" smtClean="0"/>
              <a:t>DIRECT2 Study Summary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133" y="292520"/>
            <a:ext cx="10837334" cy="86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solidFill>
                  <a:schemeClr val="tx1"/>
                </a:solidFill>
              </a:rPr>
              <a:t>DIRECT2 Trial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8147938"/>
              </p:ext>
            </p:extLst>
          </p:nvPr>
        </p:nvGraphicFramePr>
        <p:xfrm>
          <a:off x="3349257" y="2254102"/>
          <a:ext cx="5816008" cy="367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69564" y="6138607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T2+/</a:t>
            </a:r>
            <a:r>
              <a:rPr lang="en-US" sz="3600" dirty="0" err="1" smtClean="0"/>
              <a:t>cBC</a:t>
            </a:r>
            <a:r>
              <a:rPr lang="en-US" sz="3600" dirty="0" smtClean="0"/>
              <a:t>-, </a:t>
            </a:r>
            <a:r>
              <a:rPr lang="en-US" sz="3600" i="1" dirty="0" smtClean="0"/>
              <a:t>n</a:t>
            </a:r>
            <a:r>
              <a:rPr lang="en-US" sz="3600" dirty="0" smtClean="0"/>
              <a:t>=3</a:t>
            </a:r>
            <a:r>
              <a:rPr lang="en-US" sz="3600" i="1" dirty="0" smtClean="0"/>
              <a:t>7 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6582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-1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7" y="1184329"/>
            <a:ext cx="5728396" cy="23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1253" y="320732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CID 2012; 54:1240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08549"/>
              </p:ext>
            </p:extLst>
          </p:nvPr>
        </p:nvGraphicFramePr>
        <p:xfrm>
          <a:off x="2920160" y="3864662"/>
          <a:ext cx="3883235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 (n=55)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</a:p>
                    <a:p>
                      <a:r>
                        <a:rPr lang="en-US" dirty="0" smtClean="0"/>
                        <a:t>    Sensitivity</a:t>
                      </a:r>
                    </a:p>
                    <a:p>
                      <a:r>
                        <a:rPr lang="en-US" dirty="0" smtClean="0"/>
                        <a:t>   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80% (44/55)</a:t>
                      </a:r>
                    </a:p>
                    <a:p>
                      <a:pPr algn="ctr"/>
                      <a:r>
                        <a:rPr lang="en-US" dirty="0" smtClean="0"/>
                        <a:t>70% (51/73)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BDG (&gt;80 </a:t>
                      </a:r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/mL)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baseline="0" dirty="0" smtClean="0"/>
                        <a:t> Sensitivity</a:t>
                      </a:r>
                    </a:p>
                    <a:p>
                      <a:r>
                        <a:rPr lang="en-US" baseline="0" dirty="0" smtClean="0"/>
                        <a:t>    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56% (31/55)</a:t>
                      </a:r>
                    </a:p>
                    <a:p>
                      <a:pPr algn="ctr"/>
                      <a:r>
                        <a:rPr lang="en-US" dirty="0" smtClean="0"/>
                        <a:t>73% (53/73)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0" dirty="0" smtClean="0"/>
                        <a:t>values</a:t>
                      </a:r>
                    </a:p>
                    <a:p>
                      <a:r>
                        <a:rPr lang="en-US" i="0" dirty="0" smtClean="0"/>
                        <a:t>     PCR vs. BDG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-1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7" y="1184329"/>
            <a:ext cx="5728396" cy="23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1253" y="320732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CID 2012; 54:1240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08549"/>
              </p:ext>
            </p:extLst>
          </p:nvPr>
        </p:nvGraphicFramePr>
        <p:xfrm>
          <a:off x="2920160" y="3864662"/>
          <a:ext cx="6982695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 (n=55)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DSC (n=38)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IAC (n=34)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</a:p>
                    <a:p>
                      <a:r>
                        <a:rPr lang="en-US" dirty="0" smtClean="0"/>
                        <a:t>    Sensitivity</a:t>
                      </a:r>
                    </a:p>
                    <a:p>
                      <a:r>
                        <a:rPr lang="en-US" dirty="0" smtClean="0"/>
                        <a:t>   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80% (44/55)</a:t>
                      </a:r>
                    </a:p>
                    <a:p>
                      <a:pPr algn="ctr"/>
                      <a:r>
                        <a:rPr lang="en-US" dirty="0" smtClean="0"/>
                        <a:t>70% (51/73)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89% (34/38)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88% (30/34)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BDG (&gt;80 </a:t>
                      </a:r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/mL)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baseline="0" dirty="0" smtClean="0"/>
                        <a:t> Sensitivity</a:t>
                      </a:r>
                    </a:p>
                    <a:p>
                      <a:r>
                        <a:rPr lang="en-US" baseline="0" dirty="0" smtClean="0"/>
                        <a:t>    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56% (31/55)</a:t>
                      </a:r>
                    </a:p>
                    <a:p>
                      <a:pPr algn="ctr"/>
                      <a:r>
                        <a:rPr lang="en-US" dirty="0" smtClean="0"/>
                        <a:t>73% (53/73)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53% (20/38)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56% (19/34)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0" dirty="0" smtClean="0"/>
                        <a:t>values</a:t>
                      </a:r>
                    </a:p>
                    <a:p>
                      <a:r>
                        <a:rPr lang="en-US" i="0" dirty="0" smtClean="0"/>
                        <a:t>     PCR vs. BDG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672766" y="4354634"/>
            <a:ext cx="3230089" cy="795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72766" y="5241683"/>
            <a:ext cx="3230089" cy="795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72766" y="6164611"/>
            <a:ext cx="3230089" cy="650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-1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7" y="1184329"/>
            <a:ext cx="5728396" cy="23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1253" y="320732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CID 2012; 54:1240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08549"/>
              </p:ext>
            </p:extLst>
          </p:nvPr>
        </p:nvGraphicFramePr>
        <p:xfrm>
          <a:off x="2920160" y="3864662"/>
          <a:ext cx="6982695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 (n=55)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DSC (n=38)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IAC (n=34)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</a:p>
                    <a:p>
                      <a:r>
                        <a:rPr lang="en-US" dirty="0" smtClean="0"/>
                        <a:t>    Sensitivity</a:t>
                      </a:r>
                    </a:p>
                    <a:p>
                      <a:r>
                        <a:rPr lang="en-US" dirty="0" smtClean="0"/>
                        <a:t>   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80% (44/55)</a:t>
                      </a:r>
                    </a:p>
                    <a:p>
                      <a:pPr algn="ctr"/>
                      <a:r>
                        <a:rPr lang="en-US" dirty="0" smtClean="0"/>
                        <a:t>70% (51/73)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89% (34/38)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88% (30/34)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BDG (&gt;80 </a:t>
                      </a:r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/mL)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baseline="0" dirty="0" smtClean="0"/>
                        <a:t> Sensitivity</a:t>
                      </a:r>
                    </a:p>
                    <a:p>
                      <a:r>
                        <a:rPr lang="en-US" baseline="0" dirty="0" smtClean="0"/>
                        <a:t>    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56% (31/55)</a:t>
                      </a:r>
                    </a:p>
                    <a:p>
                      <a:pPr algn="ctr"/>
                      <a:r>
                        <a:rPr lang="en-US" dirty="0" smtClean="0"/>
                        <a:t>73% (53/73)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53% (20/38)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56% (19/34)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0" dirty="0" smtClean="0"/>
                        <a:t>values</a:t>
                      </a:r>
                    </a:p>
                    <a:p>
                      <a:r>
                        <a:rPr lang="en-US" i="0" dirty="0" smtClean="0"/>
                        <a:t>     PCR vs. BDG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0.0015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672766" y="4354634"/>
            <a:ext cx="3230089" cy="795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72766" y="5241683"/>
            <a:ext cx="3230089" cy="795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72766" y="6164611"/>
            <a:ext cx="3230089" cy="650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9902855" y="4231758"/>
            <a:ext cx="474522" cy="24726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1507" y="518188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Blood  culture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17%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8112" y="3614534"/>
            <a:ext cx="8793168" cy="44248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Prospective, multi-center Swiss study of BDG in diagnosing IAC among surgical ICU patients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Tissot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 sensitivity/specificity (consecutive +): 65%/78%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culture sensitivity:  7% (2/29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156" y="978070"/>
            <a:ext cx="7763626" cy="230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8112" y="3614534"/>
            <a:ext cx="8793168" cy="44248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Prospective, multi-center Swiss study of BDG in diagnosing IAC among surgical ICU patients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Tissot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 sensitivity/specificity (consecutive +): 65%/78%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culture sensitivity:  7% (2/29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Knitsch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INTENSE, </a:t>
            </a:r>
            <a:r>
              <a:rPr lang="en-US" b="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Infect Dis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 OR: 3.7</a:t>
            </a:r>
          </a:p>
          <a:p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156" y="978070"/>
            <a:ext cx="7763626" cy="230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7782" y="4579331"/>
            <a:ext cx="246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Nguyen 56</a:t>
            </a:r>
            <a:r>
              <a:rPr lang="en-US" sz="2000" dirty="0">
                <a:solidFill>
                  <a:srgbClr val="FF0000"/>
                </a:solidFill>
              </a:rPr>
              <a:t>%/73%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782" y="4976962"/>
            <a:ext cx="188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Nguyen</a:t>
            </a:r>
            <a:r>
              <a:rPr lang="en-US" sz="2000" b="0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17%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9451677" y="4643675"/>
            <a:ext cx="276105" cy="78400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R04PTHNAS20.v04.med.va.gov\VHAPTHClancC$\My Documents\My Pictures\Pitt Medical Ca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82" y="3530601"/>
            <a:ext cx="6686918" cy="31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R04PTHNAS20.v04.med.va.gov\VHAPTHClancC$\My Documents\My Pictures\Pittsburgh_skyline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82" y="144605"/>
            <a:ext cx="6686918" cy="32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6427" y="1145949"/>
            <a:ext cx="10327216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 ICU patients with suspected invasive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patients confirmed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healthy controls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 for deep seated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BDG:  64%/83%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CAGTA:  73%/54%                       </a:t>
            </a:r>
            <a:r>
              <a:rPr lang="en-US" altLang="en-US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Multiplex </a:t>
            </a:r>
            <a:r>
              <a:rPr lang="en-US" altLang="en-US" sz="2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quantitative real-time PCR (MRT-PCR):  91%/97%</a:t>
            </a:r>
          </a:p>
          <a:p>
            <a:pPr lvl="1"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/>
          </a:p>
          <a:p>
            <a:pPr marL="457200" lvl="1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697" y="738509"/>
            <a:ext cx="7902676" cy="3240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6427" y="1145949"/>
            <a:ext cx="10327216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 ICU patients with suspected invasive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patients confirmed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healthy controls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 for deep seated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BDG:  64%/83%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CAGTA:  73%/54%                       61%-67%/76%-80% 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Parra Sanchez 2017</a:t>
            </a:r>
            <a:endParaRPr lang="en-US" alt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Multiplex quantitative real-time PCR (MRT-PCR):  91%/97%</a:t>
            </a:r>
          </a:p>
          <a:p>
            <a:pPr lvl="1"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/>
          </a:p>
          <a:p>
            <a:pPr marL="457200" lvl="1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697" y="738509"/>
            <a:ext cx="7902676" cy="3240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94543" y="5877532"/>
            <a:ext cx="1297172" cy="28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6427" y="1145949"/>
            <a:ext cx="10327216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 ICU patients with suspected invasive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patients confirmed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healthy controls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 for deep seated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BDG:  64%/83%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CAGTA:  73%/54%                       61%-67%/76%-80% 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Parra Sanchez 2017</a:t>
            </a:r>
            <a:endParaRPr lang="en-US" alt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Multiplex quantitative real-time PCR (MRT-PCR):  91%/97%</a:t>
            </a:r>
          </a:p>
          <a:p>
            <a:pPr lvl="1" eaLnBrk="1" hangingPunct="1">
              <a:spcBef>
                <a:spcPct val="0"/>
              </a:spcBef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/>
          </a:p>
          <a:p>
            <a:pPr marL="457200" lvl="1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697" y="738509"/>
            <a:ext cx="7902676" cy="3240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How about non-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fungaemic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 invasive candidiasis?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94543" y="5877532"/>
            <a:ext cx="1297172" cy="28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9858964" y="5661992"/>
            <a:ext cx="276105" cy="78400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5655" y="5867577"/>
            <a:ext cx="246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PCR superior!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</a:rPr>
              <a:t>How </a:t>
            </a:r>
            <a:r>
              <a:rPr lang="en-US" altLang="en-US" sz="4000" b="0" dirty="0">
                <a:solidFill>
                  <a:schemeClr val="tx1"/>
                </a:solidFill>
              </a:rPr>
              <a:t>about non-</a:t>
            </a:r>
            <a:r>
              <a:rPr lang="en-US" altLang="en-US" sz="4000" b="0" dirty="0" err="1">
                <a:solidFill>
                  <a:schemeClr val="tx1"/>
                </a:solidFill>
              </a:rPr>
              <a:t>fungaemic</a:t>
            </a:r>
            <a:r>
              <a:rPr lang="en-US" altLang="en-US" sz="4000" b="0" dirty="0">
                <a:solidFill>
                  <a:schemeClr val="tx1"/>
                </a:solidFill>
              </a:rPr>
              <a:t> invasive candidiasis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2013" y="3563880"/>
            <a:ext cx="11511813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233 non-neutropenic ICU patients with severe abdominal conditions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developed culture-proven invasive candidiasis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 (2 consecutive positive): 77%/57%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CAGTA (2 consecutive positive): 53%/64%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MRT-PCR</a:t>
            </a:r>
            <a:r>
              <a:rPr lang="en-US" alt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84%/</a:t>
            </a: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33%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/>
          </a:p>
          <a:p>
            <a:pPr marL="457200" lvl="1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35" y="988863"/>
            <a:ext cx="5425762" cy="27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</a:rPr>
              <a:t>How </a:t>
            </a:r>
            <a:r>
              <a:rPr lang="en-US" altLang="en-US" sz="4000" b="0" dirty="0">
                <a:solidFill>
                  <a:schemeClr val="tx1"/>
                </a:solidFill>
              </a:rPr>
              <a:t>about non-</a:t>
            </a:r>
            <a:r>
              <a:rPr lang="en-US" altLang="en-US" sz="4000" b="0" dirty="0" err="1">
                <a:solidFill>
                  <a:schemeClr val="tx1"/>
                </a:solidFill>
              </a:rPr>
              <a:t>fungaemic</a:t>
            </a:r>
            <a:r>
              <a:rPr lang="en-US" altLang="en-US" sz="4000" b="0" dirty="0">
                <a:solidFill>
                  <a:schemeClr val="tx1"/>
                </a:solidFill>
              </a:rPr>
              <a:t> invasive candidiasis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2013" y="3563880"/>
            <a:ext cx="11511813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233 non-neutropenic ICU patients with severe abdominal conditions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developed culture-proven invasive candidiasis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Sensitivity/Specificity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BDG (2 consecutive positive): 77%/57%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CAGTA (2 consecutive positive): 53%/64%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MRT-PCR</a:t>
            </a:r>
            <a:r>
              <a:rPr lang="en-US" alt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84%/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33%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 smtClean="0"/>
          </a:p>
          <a:p>
            <a:pPr marL="457200" lvl="1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35" y="988863"/>
            <a:ext cx="5425762" cy="27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</a:rPr>
              <a:t>How </a:t>
            </a:r>
            <a:r>
              <a:rPr lang="en-US" altLang="en-US" sz="4000" b="0" dirty="0">
                <a:solidFill>
                  <a:schemeClr val="tx1"/>
                </a:solidFill>
              </a:rPr>
              <a:t>about non-</a:t>
            </a:r>
            <a:r>
              <a:rPr lang="en-US" altLang="en-US" sz="4000" b="0" dirty="0" err="1">
                <a:solidFill>
                  <a:schemeClr val="tx1"/>
                </a:solidFill>
              </a:rPr>
              <a:t>fungaemic</a:t>
            </a:r>
            <a:r>
              <a:rPr lang="en-US" altLang="en-US" sz="4000" b="0" dirty="0">
                <a:solidFill>
                  <a:schemeClr val="tx1"/>
                </a:solidFill>
              </a:rPr>
              <a:t> invasive candidiasis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82352"/>
              </p:ext>
            </p:extLst>
          </p:nvPr>
        </p:nvGraphicFramePr>
        <p:xfrm>
          <a:off x="2137878" y="140305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1223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1827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535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1517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5485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BDG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Nguyen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126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Tissot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45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54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0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</a:rPr>
              <a:t>How </a:t>
            </a:r>
            <a:r>
              <a:rPr lang="en-US" altLang="en-US" sz="4000" b="0" dirty="0">
                <a:solidFill>
                  <a:schemeClr val="tx1"/>
                </a:solidFill>
              </a:rPr>
              <a:t>about non-</a:t>
            </a:r>
            <a:r>
              <a:rPr lang="en-US" altLang="en-US" sz="4000" b="0" dirty="0" err="1">
                <a:solidFill>
                  <a:schemeClr val="tx1"/>
                </a:solidFill>
              </a:rPr>
              <a:t>fungaemic</a:t>
            </a:r>
            <a:r>
              <a:rPr lang="en-US" altLang="en-US" sz="4000" b="0" dirty="0">
                <a:solidFill>
                  <a:schemeClr val="tx1"/>
                </a:solidFill>
              </a:rPr>
              <a:t> invasive candidiasis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05023"/>
              </p:ext>
            </p:extLst>
          </p:nvPr>
        </p:nvGraphicFramePr>
        <p:xfrm>
          <a:off x="2137878" y="1403059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1223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1827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535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1517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5485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BDG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Nguyen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126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Tissot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45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54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457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CAGTA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919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Parra Sanchez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742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0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</a:rPr>
              <a:t>How </a:t>
            </a:r>
            <a:r>
              <a:rPr lang="en-US" altLang="en-US" sz="4000" b="0" dirty="0">
                <a:solidFill>
                  <a:schemeClr val="tx1"/>
                </a:solidFill>
              </a:rPr>
              <a:t>about non-</a:t>
            </a:r>
            <a:r>
              <a:rPr lang="en-US" altLang="en-US" sz="4000" b="0" dirty="0" err="1">
                <a:solidFill>
                  <a:schemeClr val="tx1"/>
                </a:solidFill>
              </a:rPr>
              <a:t>fungaemic</a:t>
            </a:r>
            <a:r>
              <a:rPr lang="en-US" altLang="en-US" sz="4000" b="0" dirty="0">
                <a:solidFill>
                  <a:schemeClr val="tx1"/>
                </a:solidFill>
              </a:rPr>
              <a:t> invasive candidiasis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83365"/>
              </p:ext>
            </p:extLst>
          </p:nvPr>
        </p:nvGraphicFramePr>
        <p:xfrm>
          <a:off x="2137878" y="1403059"/>
          <a:ext cx="8128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1223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1827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535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1517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5485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BDG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Nguyen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126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Tissot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45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54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457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CAGTA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919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Parra Sanchez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742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0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Mannan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Antimannan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Generally slightly inferior to BDG, CAGTA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9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17" y="-7962900"/>
            <a:ext cx="508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674" y="113750"/>
            <a:ext cx="1166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</a:rPr>
              <a:t>How </a:t>
            </a:r>
            <a:r>
              <a:rPr lang="en-US" altLang="en-US" sz="4000" b="0" dirty="0">
                <a:solidFill>
                  <a:schemeClr val="tx1"/>
                </a:solidFill>
              </a:rPr>
              <a:t>about non-</a:t>
            </a:r>
            <a:r>
              <a:rPr lang="en-US" altLang="en-US" sz="4000" b="0" dirty="0" err="1">
                <a:solidFill>
                  <a:schemeClr val="tx1"/>
                </a:solidFill>
              </a:rPr>
              <a:t>fungaemic</a:t>
            </a:r>
            <a:r>
              <a:rPr lang="en-US" altLang="en-US" sz="4000" b="0" dirty="0">
                <a:solidFill>
                  <a:schemeClr val="tx1"/>
                </a:solidFill>
              </a:rPr>
              <a:t> invasive candidiasis</a:t>
            </a:r>
            <a:r>
              <a:rPr lang="en-US" altLang="en-US" sz="4000" b="0" dirty="0" smtClean="0">
                <a:solidFill>
                  <a:schemeClr val="tx1"/>
                </a:solidFill>
              </a:rPr>
              <a:t>?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88789"/>
              </p:ext>
            </p:extLst>
          </p:nvPr>
        </p:nvGraphicFramePr>
        <p:xfrm>
          <a:off x="2137878" y="1403059"/>
          <a:ext cx="8128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1223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1827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535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1517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5485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BDG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Nguyen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126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Tissot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45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54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457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CAGTA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919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Parra Sanchez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742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0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Mannan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Antimannan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Generally slightly inferior to BDG, CAGTA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2348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121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Nguyen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377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04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T2Candida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0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presentation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 of invasive candidiasis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iagnostic tests for invasive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Non-culture diagnostics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T2Candida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use non-culture tests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resolution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Outline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1896" y="4096512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Bayesian framework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PPV/NPV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personal.umich.edu/~mejn/election/2016/countymaprb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750872"/>
            <a:ext cx="9144000" cy="59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8509000" y="1409700"/>
            <a:ext cx="304800" cy="1828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9051" y="78897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Pittsburgh</a:t>
            </a:r>
          </a:p>
        </p:txBody>
      </p:sp>
    </p:spTree>
    <p:extLst>
      <p:ext uri="{BB962C8B-B14F-4D97-AF65-F5344CB8AC3E}">
        <p14:creationId xmlns:p14="http://schemas.microsoft.com/office/powerpoint/2010/main" val="20886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presentation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 of invasive candidiasis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iagnostic tests for invasive candidiasis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Non-culture diagnostics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T2Candida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use non-culture tests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resolution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Outline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882128" y="4096512"/>
            <a:ext cx="301752" cy="95097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11896" y="4096512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PPV/NPV</a:t>
            </a:r>
          </a:p>
          <a:p>
            <a:r>
              <a:rPr lang="en-US" dirty="0" smtClean="0"/>
              <a:t>Bayesian framework</a:t>
            </a:r>
          </a:p>
        </p:txBody>
      </p:sp>
    </p:spTree>
    <p:extLst>
      <p:ext uri="{BB962C8B-B14F-4D97-AF65-F5344CB8AC3E}">
        <p14:creationId xmlns:p14="http://schemas.microsoft.com/office/powerpoint/2010/main" val="7980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71271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19719" y="1426464"/>
            <a:ext cx="3870376" cy="5107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6411" y="219457"/>
            <a:ext cx="6404525" cy="663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57907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BDG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 60%/Spec 75%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79071" y="1453896"/>
            <a:ext cx="1060058" cy="519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63256" y="219456"/>
            <a:ext cx="4297680" cy="663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67200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BDG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 60%/Spec 75%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75766" y="1444752"/>
            <a:ext cx="1060058" cy="519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63256" y="219456"/>
            <a:ext cx="4297680" cy="663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15718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BDG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Sens 60%/Spec 75%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63256" y="219456"/>
            <a:ext cx="4297680" cy="6638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19351" y="1378884"/>
            <a:ext cx="700644" cy="451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719" y="1378884"/>
            <a:ext cx="700644" cy="451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9351" y="5252892"/>
            <a:ext cx="700644" cy="451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719" y="5252892"/>
            <a:ext cx="700644" cy="451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71271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36822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855200" y="1466166"/>
            <a:ext cx="1035304" cy="4282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36822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904451" y="1448038"/>
            <a:ext cx="1035304" cy="4282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98524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97799" y="969264"/>
            <a:ext cx="2074334" cy="5760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98524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97799" y="3251200"/>
            <a:ext cx="2074334" cy="1617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64 year-old man underwent right extended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hepatectomy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Roux-en-Y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biliary reconstruction 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cholodochojejunostomy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non-malignant hepatic 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</a:t>
            </a:r>
            <a:endParaRPr lang="en-US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Let’s start with a case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4" y="2996609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87" y="3006736"/>
            <a:ext cx="3628901" cy="425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0053" y="6273209"/>
            <a:ext cx="4053444" cy="988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423561" y="3586494"/>
            <a:ext cx="823356" cy="7926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35239" y="5397752"/>
            <a:ext cx="823359" cy="522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5263" y="5813864"/>
            <a:ext cx="2929560" cy="104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31222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64855" y="1466166"/>
            <a:ext cx="1611746" cy="4206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1122" y="1459132"/>
            <a:ext cx="1019078" cy="4206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D8714-E29D-4B7D-ABDA-4AB262B88C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31222"/>
              </p:ext>
            </p:extLst>
          </p:nvPr>
        </p:nvGraphicFramePr>
        <p:xfrm>
          <a:off x="254435" y="449281"/>
          <a:ext cx="11685320" cy="628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6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common type of 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Pre-test likelihood of IC*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Corresponding patient populations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33%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Pittsburgh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Sens</a:t>
                      </a:r>
                      <a:r>
                        <a:rPr lang="en-US" sz="1400" dirty="0" smtClean="0">
                          <a:effectLst/>
                        </a:rPr>
                        <a:t> 80%/Spec 70%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Fortun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90%/Spec 98%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NPV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NPV</a:t>
                      </a:r>
                      <a:endParaRPr lang="en-US" sz="1400" dirty="0">
                        <a:effectLst/>
                      </a:endParaRP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1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IAC</a:t>
                      </a:r>
                      <a:r>
                        <a:rPr lang="en-US" sz="1400" baseline="30000" dirty="0" smtClean="0">
                          <a:effectLst/>
                        </a:rPr>
                        <a:t>††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(Group 3)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liver transplant</a:t>
                      </a:r>
                      <a:r>
                        <a:rPr lang="en-US" sz="1400" baseline="30000" dirty="0">
                          <a:effectLst/>
                        </a:rPr>
                        <a:t>†††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99.7%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Low-to-moderate </a:t>
                      </a:r>
                      <a:r>
                        <a:rPr lang="en-US" sz="1400" dirty="0">
                          <a:effectLst/>
                        </a:rPr>
                        <a:t>risk peritoneal dialysis with peritonitis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&gt;99%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Moderate-risk </a:t>
                      </a:r>
                      <a:r>
                        <a:rPr lang="en-US" sz="1400" dirty="0"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effectLst/>
                        </a:rPr>
                        <a:t>transplant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Post-colon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91%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-High-risk </a:t>
                      </a:r>
                      <a:r>
                        <a:rPr lang="en-US" sz="1400" dirty="0">
                          <a:effectLst/>
                        </a:rPr>
                        <a:t>severe acute or necrotizing </a:t>
                      </a:r>
                      <a:r>
                        <a:rPr lang="en-US" sz="1400" dirty="0" smtClean="0">
                          <a:effectLst/>
                        </a:rPr>
                        <a:t>pancreatitis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Post-small bowel perforation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98%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  <a:tab pos="36830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liver transplant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High-risk </a:t>
                      </a:r>
                      <a:r>
                        <a:rPr lang="en-US" sz="1400" dirty="0">
                          <a:effectLst/>
                        </a:rPr>
                        <a:t>GI </a:t>
                      </a:r>
                      <a:r>
                        <a:rPr lang="en-US" sz="1400" dirty="0" smtClean="0">
                          <a:effectLst/>
                        </a:rPr>
                        <a:t>surgery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Post-Biliary leak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- Post-Gastric/Duodenal</a:t>
                      </a:r>
                      <a:r>
                        <a:rPr lang="en-US" sz="1400" baseline="0" dirty="0" smtClean="0">
                          <a:effectLst/>
                        </a:rPr>
                        <a:t> perforation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34%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97%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96%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1112" marR="511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64855" y="1466166"/>
            <a:ext cx="1611746" cy="4206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12682" y="1466165"/>
            <a:ext cx="1019078" cy="4206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5638801" y="1745995"/>
            <a:ext cx="6239934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 coli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VRE abscess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 coli 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bacteremia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</a:t>
            </a: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surgical drainage cultures negative for Candida spp.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 consult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you initiate antifungal therapy?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T2Candida + for </a:t>
            </a:r>
            <a:r>
              <a:rPr lang="en-US" alt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alt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glabrata</a:t>
            </a:r>
            <a:r>
              <a:rPr lang="en-US" alt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/C. </a:t>
            </a:r>
            <a:r>
              <a:rPr lang="en-US" alt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krusei</a:t>
            </a:r>
            <a:r>
              <a:rPr lang="en-US" alt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likelihood of IC?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Back to our case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9" y="1785586"/>
            <a:ext cx="5116948" cy="383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</a:t>
            </a:r>
            <a:r>
              <a:rPr lang="en-US" altLang="en-US" dirty="0" smtClean="0">
                <a:solidFill>
                  <a:schemeClr val="tx1"/>
                </a:solidFill>
              </a:rPr>
              <a:t>two </a:t>
            </a:r>
            <a:r>
              <a:rPr lang="en-US" altLang="en-US" dirty="0" smtClean="0">
                <a:solidFill>
                  <a:schemeClr val="tx1"/>
                </a:solidFill>
              </a:rPr>
              <a:t>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</p:spTree>
    <p:extLst>
      <p:ext uri="{BB962C8B-B14F-4D97-AF65-F5344CB8AC3E}">
        <p14:creationId xmlns:p14="http://schemas.microsoft.com/office/powerpoint/2010/main" val="42420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two 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Intra-abdominal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~15%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</p:spTree>
    <p:extLst>
      <p:ext uri="{BB962C8B-B14F-4D97-AF65-F5344CB8AC3E}">
        <p14:creationId xmlns:p14="http://schemas.microsoft.com/office/powerpoint/2010/main" val="26900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two 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Intra-abdominal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~15%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Blood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~12%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</p:spTree>
    <p:extLst>
      <p:ext uri="{BB962C8B-B14F-4D97-AF65-F5344CB8AC3E}">
        <p14:creationId xmlns:p14="http://schemas.microsoft.com/office/powerpoint/2010/main" val="3250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two 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Intra-abdominal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~15%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Blood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~12%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T2Candida works like Pittsburgh PCR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(+) T2Candida: ~25%</a:t>
            </a:r>
          </a:p>
          <a:p>
            <a:pPr lvl="2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If T2Candida was (-): ~3%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6068" y="2890734"/>
            <a:ext cx="3664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~10% </a:t>
            </a:r>
            <a:r>
              <a:rPr lang="en-US" sz="2400" b="0" dirty="0" err="1" smtClean="0">
                <a:solidFill>
                  <a:schemeClr val="tx1"/>
                </a:solidFill>
                <a:latin typeface="+mj-lt"/>
              </a:rPr>
              <a:t>Knitsch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, INTENSE </a:t>
            </a:r>
          </a:p>
          <a:p>
            <a:r>
              <a:rPr lang="en-US" sz="2400" b="0" i="1" dirty="0" err="1" smtClean="0">
                <a:solidFill>
                  <a:schemeClr val="tx1"/>
                </a:solidFill>
                <a:latin typeface="+mj-lt"/>
              </a:rPr>
              <a:t>Clin</a:t>
            </a:r>
            <a:r>
              <a:rPr lang="en-US" sz="2400" b="0" i="1" dirty="0" smtClean="0">
                <a:solidFill>
                  <a:schemeClr val="tx1"/>
                </a:solidFill>
                <a:latin typeface="+mj-lt"/>
              </a:rPr>
              <a:t> Infect Dis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2015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891867" y="2599267"/>
            <a:ext cx="372533" cy="141393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two 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Intra-abdominal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~15%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Blood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~12%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T2Candida works like Pittsburgh PCR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(+) T2Candida: ~25%</a:t>
            </a:r>
          </a:p>
          <a:p>
            <a:pPr lvl="2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If T2Candida was (-): ~3%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</p:spTree>
    <p:extLst>
      <p:ext uri="{BB962C8B-B14F-4D97-AF65-F5344CB8AC3E}">
        <p14:creationId xmlns:p14="http://schemas.microsoft.com/office/powerpoint/2010/main" val="7840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two 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Intra-abdominal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~15%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Blood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~12%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T2Candida works like </a:t>
            </a:r>
            <a:r>
              <a:rPr lang="en-US" altLang="en-US" dirty="0" err="1" smtClean="0">
                <a:solidFill>
                  <a:schemeClr val="tx1"/>
                </a:solidFill>
              </a:rPr>
              <a:t>Fortun</a:t>
            </a:r>
            <a:r>
              <a:rPr lang="en-US" altLang="en-US" dirty="0" smtClean="0">
                <a:solidFill>
                  <a:schemeClr val="tx1"/>
                </a:solidFill>
              </a:rPr>
              <a:t> PCR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(+) T2Candida: ~86%</a:t>
            </a:r>
          </a:p>
          <a:p>
            <a:pPr lvl="2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If T2Candida was (-): ~1%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</p:spTree>
    <p:extLst>
      <p:ext uri="{BB962C8B-B14F-4D97-AF65-F5344CB8AC3E}">
        <p14:creationId xmlns:p14="http://schemas.microsoft.com/office/powerpoint/2010/main" val="2488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98924" y="1723880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Post-operative biliary leak at two weeks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Intra-abdominal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~15%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Blood cx (-) for Candida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~12%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T2Candida works like Leon PCR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(+) T2Candida: ~14%</a:t>
            </a:r>
          </a:p>
          <a:p>
            <a:pPr lvl="2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If T2Candida was (-): ~7%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AutoNum type="alphaL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86691" y="211901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 smtClean="0">
                <a:solidFill>
                  <a:schemeClr val="tx1"/>
                </a:solidFill>
              </a:rPr>
              <a:t>What is the likelihood the patient has intra-abdominal candidiasis? </a:t>
            </a:r>
          </a:p>
        </p:txBody>
      </p:sp>
    </p:spTree>
    <p:extLst>
      <p:ext uri="{BB962C8B-B14F-4D97-AF65-F5344CB8AC3E}">
        <p14:creationId xmlns:p14="http://schemas.microsoft.com/office/powerpoint/2010/main" val="19924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181892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Encephalopathy, acute kidney injury, leukocytosis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Vancomycin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pipercillin-tazobactam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weeks post-operatively, he developed fevers and worsening leukocytosis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Let’s start with a case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6" y="2877786"/>
            <a:ext cx="5116948" cy="383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Micafungin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initiated</a:t>
            </a: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Course complicated by recurrent anastomotic leaks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ntra-abdominal cultures 2 and 6 weeks later </a:t>
            </a: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(+) </a:t>
            </a:r>
            <a:r>
              <a:rPr lang="en-US" alt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alt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glabrata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(AF-susceptible) and VRE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negative blood cultures</a:t>
            </a: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received 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courses </a:t>
            </a: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micafungin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lipid formulation amphotericin B, but died of septic shock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culture positive for </a:t>
            </a:r>
            <a:r>
              <a:rPr lang="en-US" alt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alt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glabrata</a:t>
            </a:r>
            <a:endParaRPr lang="en-US" alt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FKS2 </a:t>
            </a: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F659del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Micafungin</a:t>
            </a:r>
            <a:r>
              <a:rPr lang="en-US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MIC = 2 µg/mL</a:t>
            </a:r>
            <a:endParaRPr lang="en-US" alt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Back to our case </a:t>
            </a:r>
          </a:p>
        </p:txBody>
      </p:sp>
    </p:spTree>
    <p:extLst>
      <p:ext uri="{BB962C8B-B14F-4D97-AF65-F5344CB8AC3E}">
        <p14:creationId xmlns:p14="http://schemas.microsoft.com/office/powerpoint/2010/main" val="26433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599" y="570142"/>
            <a:ext cx="10766323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from DIRECT1 and DIRECT2 suggest how T2Candida is anticipated to perform in clinical practice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 ~ 90%/Specificity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98%</a:t>
            </a:r>
          </a:p>
          <a:p>
            <a:pPr lvl="2"/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133" y="182449"/>
            <a:ext cx="10837334" cy="86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solidFill>
                  <a:schemeClr val="tx1"/>
                </a:solidFill>
              </a:rPr>
              <a:t>Epilogue: T2Candida for 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candidemia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67495"/>
              </p:ext>
            </p:extLst>
          </p:nvPr>
        </p:nvGraphicFramePr>
        <p:xfrm>
          <a:off x="2148839" y="3209546"/>
          <a:ext cx="7671816" cy="3576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318">
                  <a:extLst>
                    <a:ext uri="{9D8B030D-6E8A-4147-A177-3AD203B41FA5}">
                      <a16:colId xmlns:a16="http://schemas.microsoft.com/office/drawing/2014/main" val="1063322500"/>
                    </a:ext>
                  </a:extLst>
                </a:gridCol>
                <a:gridCol w="4298862">
                  <a:extLst>
                    <a:ext uri="{9D8B030D-6E8A-4147-A177-3AD203B41FA5}">
                      <a16:colId xmlns:a16="http://schemas.microsoft.com/office/drawing/2014/main" val="709958351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1467097657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4247466768"/>
                    </a:ext>
                  </a:extLst>
                </a:gridCol>
              </a:tblGrid>
              <a:tr h="4468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Prevalence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Representative patient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90% Sensitivity/98% Specificity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59984"/>
                  </a:ext>
                </a:extLst>
              </a:tr>
              <a:tr h="217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PPV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NPV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45876"/>
                  </a:ext>
                </a:extLst>
              </a:tr>
              <a:tr h="677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Any hospitalized patient in whom a blood culture is </a:t>
                      </a:r>
                      <a:r>
                        <a:rPr lang="en-US" sz="1100" dirty="0" smtClean="0">
                          <a:effectLst/>
                        </a:rPr>
                        <a:t>collected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&gt;99.9%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545882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admitted to critical care </a:t>
                      </a:r>
                      <a:r>
                        <a:rPr lang="en-US" sz="1100" dirty="0" smtClean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244391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with febrile neutropenia, baseline rate of </a:t>
                      </a:r>
                      <a:r>
                        <a:rPr lang="en-US" sz="1100" dirty="0" err="1">
                          <a:effectLst/>
                        </a:rPr>
                        <a:t>candidemia</a:t>
                      </a:r>
                      <a:r>
                        <a:rPr lang="en-US" sz="1100" dirty="0">
                          <a:effectLst/>
                        </a:rPr>
                        <a:t> prior to empiric antifungal </a:t>
                      </a:r>
                      <a:r>
                        <a:rPr lang="en-US" sz="1100" dirty="0" smtClean="0">
                          <a:effectLst/>
                        </a:rPr>
                        <a:t>treatment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802125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with sepsis, shock or &gt;3-7 day stay in critical care </a:t>
                      </a:r>
                      <a:r>
                        <a:rPr lang="en-US" sz="1100" dirty="0" smtClean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952956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at increased risk based on clinical prediction </a:t>
                      </a:r>
                      <a:r>
                        <a:rPr lang="en-US" sz="1100" dirty="0" smtClean="0">
                          <a:effectLst/>
                        </a:rPr>
                        <a:t>models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417062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Neutropenic bone marrow transplant recipient or leukemia patient not receiving antifungal </a:t>
                      </a:r>
                      <a:r>
                        <a:rPr lang="en-US" sz="1100" dirty="0" smtClean="0">
                          <a:effectLst/>
                        </a:rPr>
                        <a:t>prophylaxis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443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0430" y="2652521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Anticipated PPV/NPV in different clinical settings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376" y="3853451"/>
            <a:ext cx="1051917" cy="2932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599" y="570142"/>
            <a:ext cx="10766323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from DIRECT1 and DIRECT2 suggest how T2Candida is anticipated to perform in clinical practice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 ~ 90%/Specificity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98%</a:t>
            </a:r>
          </a:p>
          <a:p>
            <a:pPr lvl="2"/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133" y="182449"/>
            <a:ext cx="10837334" cy="86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solidFill>
                  <a:schemeClr val="tx1"/>
                </a:solidFill>
              </a:rPr>
              <a:t>Epilogue: T2Candida for </a:t>
            </a:r>
            <a:r>
              <a:rPr lang="en-US" altLang="en-US" sz="4000" b="0" dirty="0" err="1" smtClean="0">
                <a:solidFill>
                  <a:schemeClr val="tx1"/>
                </a:solidFill>
              </a:rPr>
              <a:t>candidemia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67495"/>
              </p:ext>
            </p:extLst>
          </p:nvPr>
        </p:nvGraphicFramePr>
        <p:xfrm>
          <a:off x="2148839" y="3209546"/>
          <a:ext cx="7671816" cy="3576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318">
                  <a:extLst>
                    <a:ext uri="{9D8B030D-6E8A-4147-A177-3AD203B41FA5}">
                      <a16:colId xmlns:a16="http://schemas.microsoft.com/office/drawing/2014/main" val="1063322500"/>
                    </a:ext>
                  </a:extLst>
                </a:gridCol>
                <a:gridCol w="4298862">
                  <a:extLst>
                    <a:ext uri="{9D8B030D-6E8A-4147-A177-3AD203B41FA5}">
                      <a16:colId xmlns:a16="http://schemas.microsoft.com/office/drawing/2014/main" val="709958351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1467097657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4247466768"/>
                    </a:ext>
                  </a:extLst>
                </a:gridCol>
              </a:tblGrid>
              <a:tr h="4468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Prevalence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Representative patient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90% Sensitivity/98% Specificity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59984"/>
                  </a:ext>
                </a:extLst>
              </a:tr>
              <a:tr h="217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PPV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NPV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45876"/>
                  </a:ext>
                </a:extLst>
              </a:tr>
              <a:tr h="677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Any hospitalized patient in whom a blood culture is </a:t>
                      </a:r>
                      <a:r>
                        <a:rPr lang="en-US" sz="1100" dirty="0" smtClean="0">
                          <a:effectLst/>
                        </a:rPr>
                        <a:t>collected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&gt;99.9%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545882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admitted to critical care </a:t>
                      </a:r>
                      <a:r>
                        <a:rPr lang="en-US" sz="1100" dirty="0" smtClean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244391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with febrile neutropenia, baseline rate of </a:t>
                      </a:r>
                      <a:r>
                        <a:rPr lang="en-US" sz="1100" dirty="0" err="1">
                          <a:effectLst/>
                        </a:rPr>
                        <a:t>candidemia</a:t>
                      </a:r>
                      <a:r>
                        <a:rPr lang="en-US" sz="1100" dirty="0">
                          <a:effectLst/>
                        </a:rPr>
                        <a:t> prior to empiric antifungal </a:t>
                      </a:r>
                      <a:r>
                        <a:rPr lang="en-US" sz="1100" dirty="0" smtClean="0">
                          <a:effectLst/>
                        </a:rPr>
                        <a:t>treatment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802125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with sepsis, shock or &gt;3-7 day stay in critical care </a:t>
                      </a:r>
                      <a:r>
                        <a:rPr lang="en-US" sz="1100" dirty="0" smtClean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952956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at increased risk based on clinical prediction </a:t>
                      </a:r>
                      <a:r>
                        <a:rPr lang="en-US" sz="1100" dirty="0" smtClean="0">
                          <a:effectLst/>
                        </a:rPr>
                        <a:t>models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417062"/>
                  </a:ext>
                </a:extLst>
              </a:tr>
              <a:tr h="44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Neutropenic bone marrow transplant recipient or leukemia patient not receiving antifungal </a:t>
                      </a:r>
                      <a:r>
                        <a:rPr lang="en-US" sz="1100" dirty="0" smtClean="0">
                          <a:effectLst/>
                        </a:rPr>
                        <a:t>prophylaxis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443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0430" y="2652521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Anticipated PPV/NPV in different clinical settings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6096" y="3853451"/>
            <a:ext cx="1051917" cy="2932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98967" y="1044844"/>
            <a:ext cx="10766323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diagnosis of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fungaemic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invasive candidiasis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remains challenging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on non-culture diagnostics for non-</a:t>
            </a:r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fungaemic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invasive candidiasis are limited</a:t>
            </a:r>
          </a:p>
          <a:p>
            <a:pPr lvl="2"/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eed to perform better than 60% sensitivity/75% specificity to be broadly useful in patient management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on non-culture diagnostics for </a:t>
            </a:r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candidemia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more extensive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are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still trying to understand how to incorporate non-culture diagnostics into patient management of 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candidemia</a:t>
            </a:r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133" y="182449"/>
            <a:ext cx="10837334" cy="86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solidFill>
                  <a:schemeClr val="tx1"/>
                </a:solidFill>
              </a:rPr>
              <a:t>Conclusions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An external file that holds a picture, illustration, etc.&#10;Object name is zac0090552070001.jpg Object name is zac009055207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-796290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98967" y="1044844"/>
            <a:ext cx="10766323" cy="47980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72A5E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72A5E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-400050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PCR-based approaches have promise</a:t>
            </a:r>
          </a:p>
          <a:p>
            <a:pPr marL="742950" lvl="2" indent="-342900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standardized methodologies</a:t>
            </a:r>
          </a:p>
          <a:p>
            <a:pPr marL="742950" lvl="2" indent="-342900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multicenter studies in carefully chosen cohorts</a:t>
            </a:r>
          </a:p>
          <a:p>
            <a:pPr marL="1200150" lvl="3" indent="-342900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of candidiasis</a:t>
            </a:r>
          </a:p>
          <a:p>
            <a:pPr marL="1200150" lvl="3" indent="-342900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Integrated into early intervention strategies to improve outcomes</a:t>
            </a:r>
          </a:p>
          <a:p>
            <a:pPr marL="342900" lvl="1" indent="-342900"/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</a:p>
          <a:p>
            <a:pPr marL="742950" lvl="2" indent="-342900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Combination testing?</a:t>
            </a:r>
          </a:p>
          <a:p>
            <a:pPr marL="742950" lvl="2" indent="-342900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 susceptibility profiling to stratify risk?</a:t>
            </a:r>
          </a:p>
          <a:p>
            <a:pPr marL="342900" lvl="1" indent="-342900"/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are all Bayesians now </a:t>
            </a:r>
          </a:p>
          <a:p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5133" y="182449"/>
            <a:ext cx="10837334" cy="86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0" dirty="0" smtClean="0">
                <a:solidFill>
                  <a:schemeClr val="tx1"/>
                </a:solidFill>
              </a:rPr>
              <a:t>Conclusions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Acknowledgments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1"/>
          </p:nvPr>
        </p:nvSpPr>
        <p:spPr>
          <a:xfrm>
            <a:off x="624116" y="1951117"/>
            <a:ext cx="5580084" cy="4674867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 Hong Nguyen, MD, UPMC Director Transplant ID and Antimicrobial Stewardship</a:t>
            </a: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Ryan Shields,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PharmD</a:t>
            </a: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Brian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Potoski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PharmD</a:t>
            </a: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Rachel Marini,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PharmD</a:t>
            </a: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Pascalis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Vergidis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MD, Greg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Eschenauer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PharmD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Bonnie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Falcione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PharmD</a:t>
            </a: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04200" y="1567526"/>
            <a:ext cx="5794008" cy="4525963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 </a:t>
            </a:r>
            <a:r>
              <a:rPr lang="en-US" alt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Kwak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MD, Fernanda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Silveira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MD,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Rima Abdel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Massih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MD, Tatiana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Bogdanovich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MD,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Ghady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Haidar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MD</a:t>
            </a:r>
            <a:endParaRPr lang="en-US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Shaoji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Cheng,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PhD,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Binghua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Hao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PhD, Hassan </a:t>
            </a:r>
            <a:r>
              <a:rPr lang="en-US" alt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Badrane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PhD</a:t>
            </a: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Diana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Pakstis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BSN, MBA</a:t>
            </a:r>
            <a:endParaRPr lang="en-US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Ellen Press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Lloyd Clarke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8" y="4503301"/>
            <a:ext cx="4074802" cy="19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6" y="4681788"/>
            <a:ext cx="4038600" cy="4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0022" y="1951116"/>
            <a:ext cx="5634178" cy="724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22516" y="903575"/>
            <a:ext cx="10972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2pPr>
            <a:lvl3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3pPr>
            <a:lvl4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4pPr>
            <a:lvl5pPr algn="l" rtl="0" eaLnBrk="0" fontAlgn="base" hangingPunct="0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-108" charset="0"/>
                <a:ea typeface="ヒラギノ角ゴ Pro W3" charset="-128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UPMC Antimicrobial Stewardship, Transplant ID and Candidiasis Diagnostic Management Teams</a:t>
            </a:r>
          </a:p>
        </p:txBody>
      </p:sp>
      <p:pic>
        <p:nvPicPr>
          <p:cNvPr id="10" name="Picture 2" descr="\\R04PTHNAS20.v04.med.va.gov\VHAPTHClancC$\My Documents\My Pictures\Pitt Medical Camp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44" y="4503300"/>
            <a:ext cx="3096544" cy="19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pm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66" y="5221078"/>
            <a:ext cx="1732483" cy="6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lancyn\Pictures\vaphs_weblogo1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66" y="5901874"/>
            <a:ext cx="1774816" cy="7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181892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Encephalopathy, acute kidney injury, leukocytosis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Vancomycin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pipercillin-tazobactam</a:t>
            </a: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weeks post-operatively, he developed fevers and worsening leukocytosis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Let’s start with a case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6" y="2877786"/>
            <a:ext cx="5116948" cy="383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3206452"/>
            <a:ext cx="562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0" dirty="0" smtClean="0">
                <a:solidFill>
                  <a:schemeClr val="tx1"/>
                </a:solidFill>
              </a:rPr>
              <a:t>Abscess </a:t>
            </a:r>
            <a:r>
              <a:rPr lang="en-US" altLang="en-US" sz="2400" b="0" dirty="0">
                <a:solidFill>
                  <a:schemeClr val="tx1"/>
                </a:solidFill>
              </a:rPr>
              <a:t>culture: (+) </a:t>
            </a:r>
            <a:r>
              <a:rPr lang="en-US" altLang="en-US" sz="2400" b="0" i="1" dirty="0">
                <a:solidFill>
                  <a:schemeClr val="tx1"/>
                </a:solidFill>
              </a:rPr>
              <a:t>E. coli</a:t>
            </a:r>
            <a:r>
              <a:rPr lang="en-US" altLang="en-US" sz="2400" b="0" dirty="0">
                <a:solidFill>
                  <a:schemeClr val="tx1"/>
                </a:solidFill>
              </a:rPr>
              <a:t>, </a:t>
            </a:r>
            <a:r>
              <a:rPr lang="en-US" altLang="en-US" sz="2400" b="0" dirty="0" err="1" smtClean="0">
                <a:solidFill>
                  <a:schemeClr val="tx1"/>
                </a:solidFill>
              </a:rPr>
              <a:t>vancomycin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 resistant Enterococcus (VRE)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Blood culture: (+) </a:t>
            </a:r>
            <a:r>
              <a:rPr lang="en-US" altLang="en-US" sz="2400" b="0" i="1" dirty="0">
                <a:solidFill>
                  <a:schemeClr val="tx1"/>
                </a:solidFill>
              </a:rPr>
              <a:t>E. coli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Surgical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drainage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0" dirty="0" smtClean="0">
                <a:solidFill>
                  <a:schemeClr val="tx1"/>
                </a:solidFill>
              </a:rPr>
              <a:t>Linezolid and </a:t>
            </a:r>
            <a:r>
              <a:rPr lang="en-US" altLang="en-US" sz="2400" b="0" dirty="0" err="1" smtClean="0">
                <a:solidFill>
                  <a:schemeClr val="tx1"/>
                </a:solidFill>
              </a:rPr>
              <a:t>pipercillin-tazobactam</a:t>
            </a:r>
            <a:endParaRPr lang="en-US" altLang="en-US" sz="24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742661" y="4559548"/>
            <a:ext cx="297712" cy="308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and surgical drainage cultures negative for Candida spp.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 consult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you initiate antifungal therapy?</a:t>
            </a:r>
            <a:endParaRPr lang="en-US" alt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T2Candida + for </a:t>
            </a:r>
            <a:r>
              <a:rPr lang="en-US" altLang="en-US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altLang="en-US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glabrata</a:t>
            </a:r>
            <a:r>
              <a:rPr lang="en-US" altLang="en-US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/C. </a:t>
            </a:r>
            <a:r>
              <a:rPr lang="en-US" altLang="en-US" sz="3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krusei</a:t>
            </a:r>
            <a:r>
              <a:rPr lang="en-US" altLang="en-US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likelihood of IC?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Our case </a:t>
            </a:r>
          </a:p>
        </p:txBody>
      </p:sp>
    </p:spTree>
    <p:extLst>
      <p:ext uri="{BB962C8B-B14F-4D97-AF65-F5344CB8AC3E}">
        <p14:creationId xmlns:p14="http://schemas.microsoft.com/office/powerpoint/2010/main" val="39812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46427" y="1201367"/>
            <a:ext cx="10327216" cy="47974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and surgical drainage cultures negative for Candida spp.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 consult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you initiate antifungal therapy?</a:t>
            </a:r>
            <a:endParaRPr lang="en-US" alt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T2Candida + for </a:t>
            </a:r>
            <a:r>
              <a:rPr lang="en-US" alt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altLang="en-US" sz="3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glabrata</a:t>
            </a:r>
            <a:r>
              <a:rPr lang="en-US" alt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/C. </a:t>
            </a:r>
            <a:r>
              <a:rPr lang="en-US" altLang="en-US" sz="3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krusei</a:t>
            </a:r>
            <a:r>
              <a:rPr lang="en-US" alt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likelihood of IC?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22515" y="508783"/>
            <a:ext cx="102997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sz="4000" b="0" dirty="0" smtClean="0">
                <a:solidFill>
                  <a:schemeClr val="tx1"/>
                </a:solidFill>
              </a:rPr>
              <a:t>Our case </a:t>
            </a:r>
          </a:p>
        </p:txBody>
      </p:sp>
    </p:spTree>
    <p:extLst>
      <p:ext uri="{BB962C8B-B14F-4D97-AF65-F5344CB8AC3E}">
        <p14:creationId xmlns:p14="http://schemas.microsoft.com/office/powerpoint/2010/main" val="1784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P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35A"/>
      </a:accent1>
      <a:accent2>
        <a:srgbClr val="3E73BE"/>
      </a:accent2>
      <a:accent3>
        <a:srgbClr val="661400"/>
      </a:accent3>
      <a:accent4>
        <a:srgbClr val="A94300"/>
      </a:accent4>
      <a:accent5>
        <a:srgbClr val="D28E00"/>
      </a:accent5>
      <a:accent6>
        <a:srgbClr val="505500"/>
      </a:accent6>
      <a:hlink>
        <a:srgbClr val="7D6C6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24313</TotalTime>
  <Words>4481</Words>
  <Application>Microsoft Office PowerPoint</Application>
  <PresentationFormat>Widescreen</PresentationFormat>
  <Paragraphs>1877</Paragraphs>
  <Slides>65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ＭＳ Ｐゴシック</vt:lpstr>
      <vt:lpstr>Arial</vt:lpstr>
      <vt:lpstr>Calibri</vt:lpstr>
      <vt:lpstr>Helvetica</vt:lpstr>
      <vt:lpstr>Times New Roman</vt:lpstr>
      <vt:lpstr>ヒラギノ角ゴ Pro W3</vt:lpstr>
      <vt:lpstr>Default Design</vt:lpstr>
      <vt:lpstr>       Difficult to diagnose fungal infections: Non-fungaemic candidiasis  </vt:lpstr>
      <vt:lpstr>Disclosures and conflicts of interest</vt:lpstr>
      <vt:lpstr>PowerPoint Presentation</vt:lpstr>
      <vt:lpstr>PowerPoint Presentation</vt:lpstr>
      <vt:lpstr>Let’s start with a case </vt:lpstr>
      <vt:lpstr>Let’s start with a case </vt:lpstr>
      <vt:lpstr>Let’s start with a case </vt:lpstr>
      <vt:lpstr>Our case </vt:lpstr>
      <vt:lpstr>Our case </vt:lpstr>
      <vt:lpstr>Outline </vt:lpstr>
      <vt:lpstr>Cumulative Experience and Key Findings</vt:lpstr>
      <vt:lpstr>PowerPoint Presentation</vt:lpstr>
      <vt:lpstr>Cumulative Experience and Key Findings</vt:lpstr>
      <vt:lpstr>Cumulative Experience and Key Findings</vt:lpstr>
      <vt:lpstr>How about cultures of other sterile sites?</vt:lpstr>
      <vt:lpstr>Non-culture diagnostics</vt:lpstr>
      <vt:lpstr>asβ-1,3-D-glucan </vt:lpstr>
      <vt:lpstr>asβ-1,3-D-glucan </vt:lpstr>
      <vt:lpstr>Candida PCR or outcomes</vt:lpstr>
      <vt:lpstr>PCR clinical studies or outcomes</vt:lpstr>
      <vt:lpstr>associated with poor outcomes</vt:lpstr>
      <vt:lpstr>associated with poor outcomes</vt:lpstr>
      <vt:lpstr>DIRECT2 Study Summary</vt:lpstr>
      <vt:lpstr>DIRECT2 Study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our case </vt:lpstr>
      <vt:lpstr>What is the likelihood the patient has intra-abdominal candidiasis? </vt:lpstr>
      <vt:lpstr>What is the likelihood the patient has intra-abdominal candidiasis? </vt:lpstr>
      <vt:lpstr>What is the likelihood the patient has intra-abdominal candidiasis? </vt:lpstr>
      <vt:lpstr>What is the likelihood the patient has intra-abdominal candidiasis? </vt:lpstr>
      <vt:lpstr>What is the likelihood the patient has intra-abdominal candidiasis? </vt:lpstr>
      <vt:lpstr>What is the likelihood the patient has intra-abdominal candidiasis? </vt:lpstr>
      <vt:lpstr>What is the likelihood the patient has intra-abdominal candidiasis? </vt:lpstr>
      <vt:lpstr>Back to our case 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UPMC PowerPoint</dc:title>
  <dc:creator>munnellkw</dc:creator>
  <cp:lastModifiedBy>Clancy</cp:lastModifiedBy>
  <cp:revision>1078</cp:revision>
  <cp:lastPrinted>2016-03-15T15:03:02Z</cp:lastPrinted>
  <dcterms:created xsi:type="dcterms:W3CDTF">2010-10-11T14:46:55Z</dcterms:created>
  <dcterms:modified xsi:type="dcterms:W3CDTF">2017-10-07T11:53:54Z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UPMC Department">
    <vt:lpwstr>25;#Communications and Marketing|0499690b-e96c-4388-8b9d-f935931774b1</vt:lpwstr>
  </property>
  <property fmtid="{D5CDD505-2E9C-101B-9397-08002B2CF9AE}" pid="5" name="ContentTypeId">
    <vt:lpwstr>0x010100C20E1767218EB34A96D96C85997C1F6F0400E467419ABAD0BB498E7A887CBC7853E2</vt:lpwstr>
  </property>
  <property fmtid="{D5CDD505-2E9C-101B-9397-08002B2CF9AE}" pid="6" name="Gateway">
    <vt:lpwstr/>
  </property>
  <property fmtid="{D5CDD505-2E9C-101B-9397-08002B2CF9AE}" pid="7" name="TaxCatchAll">
    <vt:lpwstr>109;#PowerPoint|53014d65-2a80-4bb9-a8d0-3481f0cda7bc;#25;#Communications and Marketing|0499690b-e96c-4388-8b9d-f935931774b1</vt:lpwstr>
  </property>
  <property fmtid="{D5CDD505-2E9C-101B-9397-08002B2CF9AE}" pid="8" name="xd_Signature">
    <vt:lpwstr/>
  </property>
  <property fmtid="{D5CDD505-2E9C-101B-9397-08002B2CF9AE}" pid="9" name="Guide Type">
    <vt:lpwstr/>
  </property>
  <property fmtid="{D5CDD505-2E9C-101B-9397-08002B2CF9AE}" pid="10" name="Guide TypeTaxHTField0">
    <vt:lpwstr/>
  </property>
  <property fmtid="{D5CDD505-2E9C-101B-9397-08002B2CF9AE}" pid="11" name="display_urn:schemas-microsoft-com:office:office#Editor">
    <vt:lpwstr>System Account</vt:lpwstr>
  </property>
  <property fmtid="{D5CDD505-2E9C-101B-9397-08002B2CF9AE}" pid="12" name="Order">
    <vt:lpwstr>2400.00000000000</vt:lpwstr>
  </property>
  <property fmtid="{D5CDD505-2E9C-101B-9397-08002B2CF9AE}" pid="13" name="TemplateUrl">
    <vt:lpwstr/>
  </property>
  <property fmtid="{D5CDD505-2E9C-101B-9397-08002B2CF9AE}" pid="14" name="Manual TypeTaxHTField0">
    <vt:lpwstr/>
  </property>
  <property fmtid="{D5CDD505-2E9C-101B-9397-08002B2CF9AE}" pid="15" name="xd_ProgID">
    <vt:lpwstr/>
  </property>
  <property fmtid="{D5CDD505-2E9C-101B-9397-08002B2CF9AE}" pid="16" name="Manual Type">
    <vt:lpwstr/>
  </property>
  <property fmtid="{D5CDD505-2E9C-101B-9397-08002B2CF9AE}" pid="17" name="Form TypeTaxHTField0">
    <vt:lpwstr/>
  </property>
  <property fmtid="{D5CDD505-2E9C-101B-9397-08002B2CF9AE}" pid="18" name="Form Type">
    <vt:lpwstr/>
  </property>
  <property fmtid="{D5CDD505-2E9C-101B-9397-08002B2CF9AE}" pid="19" name="_SourceUrl">
    <vt:lpwstr/>
  </property>
  <property fmtid="{D5CDD505-2E9C-101B-9397-08002B2CF9AE}" pid="20" name="Weight">
    <vt:lpwstr>1</vt:lpwstr>
  </property>
  <property fmtid="{D5CDD505-2E9C-101B-9397-08002B2CF9AE}" pid="21" name="UPMC DepartmentTaxHTField0">
    <vt:lpwstr>Communications and Marketing|0499690b-e96c-4388-8b9d-f935931774b1</vt:lpwstr>
  </property>
  <property fmtid="{D5CDD505-2E9C-101B-9397-08002B2CF9AE}" pid="22" name="GatewayTaxHTField0">
    <vt:lpwstr/>
  </property>
  <property fmtid="{D5CDD505-2E9C-101B-9397-08002B2CF9AE}" pid="23" name="PublishingExpirationDate">
    <vt:lpwstr/>
  </property>
  <property fmtid="{D5CDD505-2E9C-101B-9397-08002B2CF9AE}" pid="24" name="Template TypeTaxHTField0">
    <vt:lpwstr>PowerPoint|53014d65-2a80-4bb9-a8d0-3481f0cda7bc</vt:lpwstr>
  </property>
  <property fmtid="{D5CDD505-2E9C-101B-9397-08002B2CF9AE}" pid="25" name="PublishingStartDate">
    <vt:lpwstr/>
  </property>
  <property fmtid="{D5CDD505-2E9C-101B-9397-08002B2CF9AE}" pid="26" name="FacilityTaxHTField0">
    <vt:lpwstr/>
  </property>
</Properties>
</file>